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448">
          <p15:clr>
            <a:srgbClr val="A4A3A4"/>
          </p15:clr>
        </p15:guide>
        <p15:guide id="3" orient="horz" pos="2232">
          <p15:clr>
            <a:srgbClr val="9AA0A6"/>
          </p15:clr>
        </p15:guide>
      </p15:sldGuideLst>
    </p:ext>
    <p:ext uri="GoogleSlidesCustomDataVersion2">
      <go:slidesCustomData xmlns:go="http://customooxmlschemas.google.com/" r:id="rId15" roundtripDataSignature="AMtx7mhJrOwAaxVJ8gS4DPQFJHflddUO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D5135C-9EC5-4621-9EB9-A4155D6397FA}">
  <a:tblStyle styleId="{E0D5135C-9EC5-4621-9EB9-A4155D6397FA}"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448"/>
        <p:guide pos="2232"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customschemas.google.com/relationships/presentationmetadata" Target="metadata"/><Relationship Id="rId14" Type="http://schemas.openxmlformats.org/officeDocument/2006/relationships/slide" Target="slides/slide8.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f0f410f862_0_0: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2f0f410f86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f0f410f862_0_14: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g2f0f410f86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f0f410f862_0_24: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g2f0f410f862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0f410f862_0_37: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g2f0f410f862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0f410f862_0_52: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2f0f410f862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0f410f862_0_67: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f0f410f862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f0f410f862_0_82: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f0f410f862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0f410f862_0_95:notes"/>
          <p:cNvSpPr/>
          <p:nvPr>
            <p:ph idx="2" type="sldImg"/>
          </p:nvPr>
        </p:nvSpPr>
        <p:spPr>
          <a:xfrm>
            <a:off x="2104483"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2f0f410f862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0"/>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9"/>
          <p:cNvSpPr txBox="1"/>
          <p:nvPr>
            <p:ph idx="1" type="body"/>
          </p:nvPr>
        </p:nvSpPr>
        <p:spPr>
          <a:xfrm>
            <a:off x="264945" y="8273124"/>
            <a:ext cx="5099100" cy="11832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19"/>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0"/>
          <p:cNvSpPr txBox="1"/>
          <p:nvPr>
            <p:ph hasCustomPrompt="1" type="title"/>
          </p:nvPr>
        </p:nvSpPr>
        <p:spPr>
          <a:xfrm>
            <a:off x="264945" y="2163089"/>
            <a:ext cx="7242600" cy="3839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0"/>
          <p:cNvSpPr txBox="1"/>
          <p:nvPr>
            <p:ph idx="1" type="body"/>
          </p:nvPr>
        </p:nvSpPr>
        <p:spPr>
          <a:xfrm>
            <a:off x="264945" y="6164351"/>
            <a:ext cx="7242600" cy="25437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20"/>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 name="Shape 11"/>
        <p:cNvGrpSpPr/>
        <p:nvPr/>
      </p:nvGrpSpPr>
      <p:grpSpPr>
        <a:xfrm>
          <a:off x="0" y="0"/>
          <a:ext cx="0" cy="0"/>
          <a:chOff x="0" y="0"/>
          <a:chExt cx="0" cy="0"/>
        </a:xfrm>
      </p:grpSpPr>
      <p:sp>
        <p:nvSpPr>
          <p:cNvPr id="12" name="Google Shape;12;p14"/>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14"/>
          <p:cNvSpPr txBox="1"/>
          <p:nvPr>
            <p:ph idx="1" type="body"/>
          </p:nvPr>
        </p:nvSpPr>
        <p:spPr>
          <a:xfrm>
            <a:off x="264945" y="2253729"/>
            <a:ext cx="3399900" cy="66810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 name="Google Shape;14;p14"/>
          <p:cNvSpPr txBox="1"/>
          <p:nvPr>
            <p:ph idx="2" type="body"/>
          </p:nvPr>
        </p:nvSpPr>
        <p:spPr>
          <a:xfrm>
            <a:off x="4107540" y="2253729"/>
            <a:ext cx="3399900" cy="66810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 name="Google Shape;15;p14"/>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1"/>
          <p:cNvSpPr txBox="1"/>
          <p:nvPr>
            <p:ph type="ctrTitle"/>
          </p:nvPr>
        </p:nvSpPr>
        <p:spPr>
          <a:xfrm>
            <a:off x="264952" y="1456058"/>
            <a:ext cx="7242600" cy="401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 name="Google Shape;18;p11"/>
          <p:cNvSpPr txBox="1"/>
          <p:nvPr>
            <p:ph idx="1" type="subTitle"/>
          </p:nvPr>
        </p:nvSpPr>
        <p:spPr>
          <a:xfrm>
            <a:off x="264945" y="5542289"/>
            <a:ext cx="7242600" cy="1550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1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12"/>
          <p:cNvSpPr txBox="1"/>
          <p:nvPr>
            <p:ph type="title"/>
          </p:nvPr>
        </p:nvSpPr>
        <p:spPr>
          <a:xfrm>
            <a:off x="264945" y="4206107"/>
            <a:ext cx="7242600" cy="1646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12"/>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13"/>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13"/>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 name="Google Shape;26;p13"/>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15"/>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15"/>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16"/>
          <p:cNvSpPr txBox="1"/>
          <p:nvPr>
            <p:ph type="title"/>
          </p:nvPr>
        </p:nvSpPr>
        <p:spPr>
          <a:xfrm>
            <a:off x="264945" y="1086507"/>
            <a:ext cx="2386800" cy="14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16"/>
          <p:cNvSpPr txBox="1"/>
          <p:nvPr>
            <p:ph idx="1" type="body"/>
          </p:nvPr>
        </p:nvSpPr>
        <p:spPr>
          <a:xfrm>
            <a:off x="264945" y="2717440"/>
            <a:ext cx="2386800" cy="6217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16"/>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7"/>
          <p:cNvSpPr txBox="1"/>
          <p:nvPr>
            <p:ph type="title"/>
          </p:nvPr>
        </p:nvSpPr>
        <p:spPr>
          <a:xfrm>
            <a:off x="416713" y="880293"/>
            <a:ext cx="5412600" cy="7999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7"/>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8"/>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8"/>
          <p:cNvSpPr txBox="1"/>
          <p:nvPr>
            <p:ph type="title"/>
          </p:nvPr>
        </p:nvSpPr>
        <p:spPr>
          <a:xfrm>
            <a:off x="225675" y="2411542"/>
            <a:ext cx="3438300" cy="2898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8"/>
          <p:cNvSpPr txBox="1"/>
          <p:nvPr>
            <p:ph idx="1" type="subTitle"/>
          </p:nvPr>
        </p:nvSpPr>
        <p:spPr>
          <a:xfrm>
            <a:off x="225675" y="5481569"/>
            <a:ext cx="3438300" cy="2415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8"/>
          <p:cNvSpPr txBox="1"/>
          <p:nvPr>
            <p:ph idx="2" type="body"/>
          </p:nvPr>
        </p:nvSpPr>
        <p:spPr>
          <a:xfrm>
            <a:off x="4198575" y="1415969"/>
            <a:ext cx="3261300" cy="7226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18"/>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9"/>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18.jpg"/><Relationship Id="rId7" Type="http://schemas.openxmlformats.org/officeDocument/2006/relationships/image" Target="../media/image20.jpg"/><Relationship Id="rId8"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gif"/><Relationship Id="rId4" Type="http://schemas.openxmlformats.org/officeDocument/2006/relationships/image" Target="../media/image14.jpg"/><Relationship Id="rId5" Type="http://schemas.openxmlformats.org/officeDocument/2006/relationships/image" Target="../media/image7.png"/><Relationship Id="rId6"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gif"/><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gif"/><Relationship Id="rId4" Type="http://schemas.openxmlformats.org/officeDocument/2006/relationships/hyperlink" Target="http://wq23.org" TargetMode="External"/><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gif"/><Relationship Id="rId4" Type="http://schemas.openxmlformats.org/officeDocument/2006/relationships/hyperlink" Target="http://wq23.org" TargetMode="External"/><Relationship Id="rId5" Type="http://schemas.openxmlformats.org/officeDocument/2006/relationships/image" Target="../media/image3.jpg"/><Relationship Id="rId6" Type="http://schemas.openxmlformats.org/officeDocument/2006/relationships/hyperlink" Target="http://wq23.org" TargetMode="External"/><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gif"/><Relationship Id="rId4" Type="http://schemas.openxmlformats.org/officeDocument/2006/relationships/hyperlink" Target="http://wq23.org" TargetMode="External"/><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g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 name="Shape 53"/>
        <p:cNvGrpSpPr/>
        <p:nvPr/>
      </p:nvGrpSpPr>
      <p:grpSpPr>
        <a:xfrm>
          <a:off x="0" y="0"/>
          <a:ext cx="0" cy="0"/>
          <a:chOff x="0" y="0"/>
          <a:chExt cx="0" cy="0"/>
        </a:xfrm>
      </p:grpSpPr>
      <p:pic>
        <p:nvPicPr>
          <p:cNvPr id="54" name="Google Shape;54;g2f0f410f862_0_0"/>
          <p:cNvPicPr preferRelativeResize="0"/>
          <p:nvPr/>
        </p:nvPicPr>
        <p:blipFill rotWithShape="1">
          <a:blip r:embed="rId3">
            <a:alphaModFix/>
          </a:blip>
          <a:srcRect b="0" l="0" r="0" t="0"/>
          <a:stretch/>
        </p:blipFill>
        <p:spPr>
          <a:xfrm>
            <a:off x="0" y="209550"/>
            <a:ext cx="1902625" cy="9848851"/>
          </a:xfrm>
          <a:prstGeom prst="rect">
            <a:avLst/>
          </a:prstGeom>
          <a:noFill/>
          <a:ln>
            <a:noFill/>
          </a:ln>
        </p:spPr>
      </p:pic>
      <p:sp>
        <p:nvSpPr>
          <p:cNvPr id="55" name="Google Shape;55;g2f0f410f862_0_0"/>
          <p:cNvSpPr txBox="1"/>
          <p:nvPr/>
        </p:nvSpPr>
        <p:spPr>
          <a:xfrm>
            <a:off x="3805875" y="9589775"/>
            <a:ext cx="1762200" cy="37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October 202</a:t>
            </a:r>
            <a:r>
              <a:rPr b="1" lang="en"/>
              <a:t>5</a:t>
            </a:r>
            <a:endParaRPr b="1" i="0" sz="1400" u="none" cap="none" strike="noStrike">
              <a:solidFill>
                <a:srgbClr val="000000"/>
              </a:solidFill>
              <a:latin typeface="Arial"/>
              <a:ea typeface="Arial"/>
              <a:cs typeface="Arial"/>
              <a:sym typeface="Arial"/>
            </a:endParaRPr>
          </a:p>
        </p:txBody>
      </p:sp>
      <p:sp>
        <p:nvSpPr>
          <p:cNvPr id="56" name="Google Shape;56;g2f0f410f862_0_0"/>
          <p:cNvSpPr txBox="1"/>
          <p:nvPr/>
        </p:nvSpPr>
        <p:spPr>
          <a:xfrm>
            <a:off x="2084050" y="209550"/>
            <a:ext cx="5282400" cy="46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400" u="none" cap="none" strike="noStrike">
                <a:solidFill>
                  <a:srgbClr val="000000"/>
                </a:solidFill>
                <a:highlight>
                  <a:schemeClr val="lt1"/>
                </a:highlight>
                <a:latin typeface="Arial"/>
                <a:ea typeface="Arial"/>
                <a:cs typeface="Arial"/>
                <a:sym typeface="Arial"/>
              </a:rPr>
              <a:t>Fall Fellowship Attendees Provide Service at Camp</a:t>
            </a:r>
            <a:endParaRPr b="0" i="0" sz="1500" u="none" cap="none" strike="noStrike">
              <a:solidFill>
                <a:srgbClr val="000000"/>
              </a:solidFill>
              <a:highlight>
                <a:schemeClr val="lt1"/>
              </a:highlight>
              <a:latin typeface="Arial"/>
              <a:ea typeface="Arial"/>
              <a:cs typeface="Arial"/>
              <a:sym typeface="Arial"/>
            </a:endParaRPr>
          </a:p>
        </p:txBody>
      </p:sp>
      <p:sp>
        <p:nvSpPr>
          <p:cNvPr id="57" name="Google Shape;57;g2f0f410f862_0_0"/>
          <p:cNvSpPr txBox="1"/>
          <p:nvPr/>
        </p:nvSpPr>
        <p:spPr>
          <a:xfrm>
            <a:off x="2126475" y="544800"/>
            <a:ext cx="2240100" cy="280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It’s autumn arrowmen, which means the temperature is falling and so are the leaves. Because of this Ingersoll Scout Reservation needs to be prepared for a </a:t>
            </a:r>
            <a:r>
              <a:rPr lang="en" sz="1100">
                <a:solidFill>
                  <a:schemeClr val="dk1"/>
                </a:solidFill>
                <a:highlight>
                  <a:schemeClr val="lt1"/>
                </a:highlight>
              </a:rPr>
              <a:t>long Winter. Many arrowmen completed their Ordeal and maybe even their Brotherhood. A few even accomplished the highest honor, Vigil. Congratulations to all! A big thank you to everyone who helped out and made this weekend a success.</a:t>
            </a:r>
            <a:endParaRPr b="0" i="1" sz="1050" u="none" cap="none" strike="noStrike">
              <a:solidFill>
                <a:schemeClr val="dk1"/>
              </a:solidFill>
              <a:highlight>
                <a:schemeClr val="lt1"/>
              </a:highlight>
              <a:latin typeface="Arial"/>
              <a:ea typeface="Arial"/>
              <a:cs typeface="Arial"/>
              <a:sym typeface="Arial"/>
            </a:endParaRPr>
          </a:p>
        </p:txBody>
      </p:sp>
      <p:sp>
        <p:nvSpPr>
          <p:cNvPr id="58" name="Google Shape;58;g2f0f410f862_0_0"/>
          <p:cNvSpPr txBox="1"/>
          <p:nvPr/>
        </p:nvSpPr>
        <p:spPr>
          <a:xfrm>
            <a:off x="4820875" y="3547625"/>
            <a:ext cx="25581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i="1" lang="en" sz="1100">
                <a:highlight>
                  <a:schemeClr val="lt1"/>
                </a:highlight>
              </a:rPr>
              <a:t>As their day of service, Ordeal </a:t>
            </a:r>
            <a:r>
              <a:rPr i="1" lang="en" sz="1100">
                <a:highlight>
                  <a:schemeClr val="lt1"/>
                </a:highlight>
              </a:rPr>
              <a:t>Candidates help by clearing weeds</a:t>
            </a:r>
            <a:r>
              <a:rPr i="1" lang="en" sz="1100">
                <a:highlight>
                  <a:schemeClr val="lt1"/>
                </a:highlight>
              </a:rPr>
              <a:t> </a:t>
            </a:r>
            <a:r>
              <a:rPr b="0" i="1" lang="en" sz="1100" u="none" cap="none" strike="noStrike">
                <a:solidFill>
                  <a:srgbClr val="000000"/>
                </a:solidFill>
                <a:highlight>
                  <a:schemeClr val="lt1"/>
                </a:highlight>
                <a:latin typeface="Arial"/>
                <a:ea typeface="Arial"/>
                <a:cs typeface="Arial"/>
                <a:sym typeface="Arial"/>
              </a:rPr>
              <a:t>(To the left). </a:t>
            </a:r>
            <a:r>
              <a:rPr i="1" lang="en" sz="1100">
                <a:highlight>
                  <a:schemeClr val="lt1"/>
                </a:highlight>
              </a:rPr>
              <a:t>Our </a:t>
            </a:r>
            <a:r>
              <a:rPr i="1" lang="en" sz="1100">
                <a:highlight>
                  <a:schemeClr val="lt1"/>
                </a:highlight>
              </a:rPr>
              <a:t>Ceremonialists preparing to complete an Ordeal Ceremony</a:t>
            </a:r>
            <a:r>
              <a:rPr i="1" lang="en" sz="1100">
                <a:highlight>
                  <a:schemeClr val="lt1"/>
                </a:highlight>
              </a:rPr>
              <a:t> </a:t>
            </a:r>
            <a:r>
              <a:rPr b="0" i="1" lang="en" sz="1100" u="none" cap="none" strike="noStrike">
                <a:solidFill>
                  <a:srgbClr val="000000"/>
                </a:solidFill>
                <a:highlight>
                  <a:schemeClr val="lt1"/>
                </a:highlight>
                <a:latin typeface="Arial"/>
                <a:ea typeface="Arial"/>
                <a:cs typeface="Arial"/>
                <a:sym typeface="Arial"/>
              </a:rPr>
              <a:t>(Above).</a:t>
            </a:r>
            <a:endParaRPr b="0" i="1" sz="1100" u="none" cap="none" strike="noStrike">
              <a:solidFill>
                <a:srgbClr val="000000"/>
              </a:solidFill>
              <a:highlight>
                <a:schemeClr val="lt1"/>
              </a:highlight>
              <a:latin typeface="Arial"/>
              <a:ea typeface="Arial"/>
              <a:cs typeface="Arial"/>
              <a:sym typeface="Arial"/>
            </a:endParaRPr>
          </a:p>
        </p:txBody>
      </p:sp>
      <p:sp>
        <p:nvSpPr>
          <p:cNvPr id="59" name="Google Shape;59;g2f0f410f862_0_0"/>
          <p:cNvSpPr txBox="1"/>
          <p:nvPr/>
        </p:nvSpPr>
        <p:spPr>
          <a:xfrm>
            <a:off x="2272388" y="5574400"/>
            <a:ext cx="18369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i="1" lang="en" sz="1100">
                <a:highlight>
                  <a:schemeClr val="lt1"/>
                </a:highlight>
              </a:rPr>
              <a:t>Arrowmen doing their cheerful service by cutting wood </a:t>
            </a:r>
            <a:r>
              <a:rPr b="0" i="1" lang="en" sz="1100" u="none" cap="none" strike="noStrike">
                <a:solidFill>
                  <a:srgbClr val="000000"/>
                </a:solidFill>
                <a:highlight>
                  <a:schemeClr val="lt1"/>
                </a:highlight>
                <a:latin typeface="Arial"/>
                <a:ea typeface="Arial"/>
                <a:cs typeface="Arial"/>
                <a:sym typeface="Arial"/>
              </a:rPr>
              <a:t>(</a:t>
            </a:r>
            <a:r>
              <a:rPr i="1" lang="en" sz="1100">
                <a:highlight>
                  <a:schemeClr val="lt1"/>
                </a:highlight>
              </a:rPr>
              <a:t>To the right</a:t>
            </a:r>
            <a:r>
              <a:rPr b="0" i="1" lang="en" sz="1100" u="none" cap="none" strike="noStrike">
                <a:solidFill>
                  <a:srgbClr val="000000"/>
                </a:solidFill>
                <a:highlight>
                  <a:schemeClr val="lt1"/>
                </a:highlight>
                <a:latin typeface="Arial"/>
                <a:ea typeface="Arial"/>
                <a:cs typeface="Arial"/>
                <a:sym typeface="Arial"/>
              </a:rPr>
              <a:t>).</a:t>
            </a:r>
            <a:r>
              <a:rPr i="1" lang="en" sz="1100">
                <a:highlight>
                  <a:schemeClr val="lt1"/>
                </a:highlight>
              </a:rPr>
              <a:t>Ordeal </a:t>
            </a:r>
            <a:r>
              <a:rPr i="1" lang="en" sz="1100">
                <a:highlight>
                  <a:schemeClr val="lt1"/>
                </a:highlight>
              </a:rPr>
              <a:t>Candidates</a:t>
            </a:r>
            <a:r>
              <a:rPr i="1" lang="en" sz="1100">
                <a:highlight>
                  <a:schemeClr val="lt1"/>
                </a:highlight>
              </a:rPr>
              <a:t> </a:t>
            </a:r>
            <a:r>
              <a:rPr i="1" lang="en" sz="1100">
                <a:highlight>
                  <a:schemeClr val="lt1"/>
                </a:highlight>
              </a:rPr>
              <a:t>walking to the Ordeal Ceremony</a:t>
            </a:r>
            <a:r>
              <a:rPr b="0" i="1" lang="en" sz="1100" u="none" cap="none" strike="noStrike">
                <a:solidFill>
                  <a:srgbClr val="000000"/>
                </a:solidFill>
                <a:highlight>
                  <a:schemeClr val="lt1"/>
                </a:highlight>
                <a:latin typeface="Arial"/>
                <a:ea typeface="Arial"/>
                <a:cs typeface="Arial"/>
                <a:sym typeface="Arial"/>
              </a:rPr>
              <a:t> (below).</a:t>
            </a:r>
            <a:endParaRPr b="0" i="1" sz="1100" u="none" cap="none" strike="noStrike">
              <a:solidFill>
                <a:srgbClr val="000000"/>
              </a:solidFill>
              <a:highlight>
                <a:schemeClr val="lt1"/>
              </a:highlight>
              <a:latin typeface="Arial"/>
              <a:ea typeface="Arial"/>
              <a:cs typeface="Arial"/>
              <a:sym typeface="Arial"/>
            </a:endParaRPr>
          </a:p>
        </p:txBody>
      </p:sp>
      <p:pic>
        <p:nvPicPr>
          <p:cNvPr id="60" name="Google Shape;60;g2f0f410f862_0_0" title="IMG_6817.JPG"/>
          <p:cNvPicPr preferRelativeResize="0"/>
          <p:nvPr/>
        </p:nvPicPr>
        <p:blipFill rotWithShape="1">
          <a:blip r:embed="rId4">
            <a:alphaModFix/>
          </a:blip>
          <a:srcRect b="27790" l="0" r="0" t="27786"/>
          <a:stretch/>
        </p:blipFill>
        <p:spPr>
          <a:xfrm>
            <a:off x="4410025" y="1091788"/>
            <a:ext cx="3057576" cy="2037888"/>
          </a:xfrm>
          <a:prstGeom prst="rect">
            <a:avLst/>
          </a:prstGeom>
          <a:noFill/>
          <a:ln>
            <a:noFill/>
          </a:ln>
        </p:spPr>
      </p:pic>
      <p:pic>
        <p:nvPicPr>
          <p:cNvPr id="61" name="Google Shape;61;g2f0f410f862_0_0" title="IMG_6698.JPG"/>
          <p:cNvPicPr preferRelativeResize="0"/>
          <p:nvPr/>
        </p:nvPicPr>
        <p:blipFill rotWithShape="1">
          <a:blip r:embed="rId5">
            <a:alphaModFix/>
          </a:blip>
          <a:srcRect b="0" l="0" r="0" t="0"/>
          <a:stretch/>
        </p:blipFill>
        <p:spPr>
          <a:xfrm>
            <a:off x="4677325" y="4996973"/>
            <a:ext cx="2845225" cy="1896377"/>
          </a:xfrm>
          <a:prstGeom prst="rect">
            <a:avLst/>
          </a:prstGeom>
          <a:noFill/>
          <a:ln>
            <a:noFill/>
          </a:ln>
        </p:spPr>
      </p:pic>
      <p:pic>
        <p:nvPicPr>
          <p:cNvPr id="62" name="Google Shape;62;g2f0f410f862_0_0" title="IMG_6788.JPG"/>
          <p:cNvPicPr preferRelativeResize="0"/>
          <p:nvPr/>
        </p:nvPicPr>
        <p:blipFill rotWithShape="1">
          <a:blip r:embed="rId6">
            <a:alphaModFix/>
          </a:blip>
          <a:srcRect b="0" l="0" r="0" t="0"/>
          <a:stretch/>
        </p:blipFill>
        <p:spPr>
          <a:xfrm>
            <a:off x="2084050" y="6999725"/>
            <a:ext cx="2845225" cy="1896374"/>
          </a:xfrm>
          <a:prstGeom prst="rect">
            <a:avLst/>
          </a:prstGeom>
          <a:noFill/>
          <a:ln>
            <a:noFill/>
          </a:ln>
        </p:spPr>
      </p:pic>
      <p:pic>
        <p:nvPicPr>
          <p:cNvPr id="63" name="Google Shape;63;g2f0f410f862_0_0" title="IMG_6664.JPG"/>
          <p:cNvPicPr preferRelativeResize="0"/>
          <p:nvPr/>
        </p:nvPicPr>
        <p:blipFill rotWithShape="1">
          <a:blip r:embed="rId7">
            <a:alphaModFix/>
          </a:blip>
          <a:srcRect b="25553" l="0" r="0" t="23298"/>
          <a:stretch/>
        </p:blipFill>
        <p:spPr>
          <a:xfrm>
            <a:off x="2010925" y="3429000"/>
            <a:ext cx="2558099" cy="1963064"/>
          </a:xfrm>
          <a:prstGeom prst="rect">
            <a:avLst/>
          </a:prstGeom>
          <a:noFill/>
          <a:ln>
            <a:noFill/>
          </a:ln>
        </p:spPr>
      </p:pic>
      <p:pic>
        <p:nvPicPr>
          <p:cNvPr id="64" name="Google Shape;64;g2f0f410f862_0_0" title="IMG_3141.jpg"/>
          <p:cNvPicPr preferRelativeResize="0"/>
          <p:nvPr/>
        </p:nvPicPr>
        <p:blipFill rotWithShape="1">
          <a:blip r:embed="rId8">
            <a:alphaModFix/>
          </a:blip>
          <a:srcRect b="5571" l="0" r="0" t="5562"/>
          <a:stretch/>
        </p:blipFill>
        <p:spPr>
          <a:xfrm>
            <a:off x="5036300" y="7884778"/>
            <a:ext cx="2558100" cy="1704998"/>
          </a:xfrm>
          <a:prstGeom prst="rect">
            <a:avLst/>
          </a:prstGeom>
          <a:noFill/>
          <a:ln>
            <a:noFill/>
          </a:ln>
        </p:spPr>
      </p:pic>
      <p:sp>
        <p:nvSpPr>
          <p:cNvPr id="65" name="Google Shape;65;g2f0f410f862_0_0"/>
          <p:cNvSpPr txBox="1"/>
          <p:nvPr/>
        </p:nvSpPr>
        <p:spPr>
          <a:xfrm>
            <a:off x="5551300" y="7158625"/>
            <a:ext cx="1762200" cy="6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highlight>
                  <a:schemeClr val="lt1"/>
                </a:highlight>
              </a:rPr>
              <a:t>More Cheerful service shown by Ordeal </a:t>
            </a:r>
            <a:r>
              <a:rPr lang="en" sz="1100">
                <a:solidFill>
                  <a:schemeClr val="dk1"/>
                </a:solidFill>
                <a:highlight>
                  <a:schemeClr val="lt1"/>
                </a:highlight>
              </a:rPr>
              <a:t>Candidates</a:t>
            </a:r>
            <a:r>
              <a:rPr lang="en" sz="1100">
                <a:solidFill>
                  <a:schemeClr val="dk1"/>
                </a:solidFill>
                <a:highlight>
                  <a:schemeClr val="lt1"/>
                </a:highlight>
              </a:rPr>
              <a:t> </a:t>
            </a:r>
            <a:r>
              <a:rPr b="0" i="0" lang="en" sz="1100" u="none" cap="none" strike="noStrike">
                <a:solidFill>
                  <a:schemeClr val="dk1"/>
                </a:solidFill>
                <a:highlight>
                  <a:schemeClr val="lt1"/>
                </a:highlight>
                <a:latin typeface="Arial"/>
                <a:ea typeface="Arial"/>
                <a:cs typeface="Arial"/>
                <a:sym typeface="Arial"/>
              </a:rPr>
              <a:t>(</a:t>
            </a:r>
            <a:r>
              <a:rPr lang="en" sz="1100">
                <a:solidFill>
                  <a:schemeClr val="dk1"/>
                </a:solidFill>
                <a:highlight>
                  <a:schemeClr val="lt1"/>
                </a:highlight>
              </a:rPr>
              <a:t>Below</a:t>
            </a:r>
            <a:r>
              <a:rPr b="0" i="0" lang="en" sz="1100" u="none" cap="none" strike="noStrike">
                <a:solidFill>
                  <a:schemeClr val="dk1"/>
                </a:solidFill>
                <a:highlight>
                  <a:schemeClr val="lt1"/>
                </a:highlight>
                <a:latin typeface="Arial"/>
                <a:ea typeface="Arial"/>
                <a:cs typeface="Arial"/>
                <a:sym typeface="Arial"/>
              </a:rPr>
              <a:t>).</a:t>
            </a:r>
            <a:endParaRPr b="0" i="0" sz="11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g2f0f410f862_0_14"/>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71" name="Google Shape;71;g2f0f410f862_0_14"/>
          <p:cNvSpPr txBox="1"/>
          <p:nvPr/>
        </p:nvSpPr>
        <p:spPr>
          <a:xfrm>
            <a:off x="3740850" y="9313900"/>
            <a:ext cx="290700" cy="31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72" name="Google Shape;72;g2f0f410f862_0_14"/>
          <p:cNvSpPr txBox="1"/>
          <p:nvPr/>
        </p:nvSpPr>
        <p:spPr>
          <a:xfrm>
            <a:off x="150375" y="399300"/>
            <a:ext cx="7109700" cy="4426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i="0" lang="en" sz="1400" u="none" cap="none" strike="noStrike">
                <a:solidFill>
                  <a:srgbClr val="000000"/>
                </a:solidFill>
                <a:highlight>
                  <a:schemeClr val="lt1"/>
                </a:highlight>
                <a:latin typeface="Arial"/>
                <a:ea typeface="Arial"/>
                <a:cs typeface="Arial"/>
                <a:sym typeface="Arial"/>
              </a:rPr>
              <a:t>Letter From the Chief</a:t>
            </a:r>
            <a:endParaRPr b="1" i="0" sz="1400" u="none" cap="none" strike="noStrike">
              <a:solidFill>
                <a:srgbClr val="00000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None/>
            </a:pPr>
            <a:r>
              <a:rPr lang="en" sz="1100">
                <a:solidFill>
                  <a:schemeClr val="dk1"/>
                </a:solidFill>
                <a:highlight>
                  <a:schemeClr val="lt1"/>
                </a:highlight>
              </a:rPr>
              <a:t>Hello fellow arrowmen,</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I want to thank you all for the honor to serve as your 2025-2026 lodge Chief of Wenasa Quenhotan. I am very grateful for this opportunity, and am excited to offer my efforts this year towards bettering our lodge.</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This year, I want to make sure that our lodge not only succeeds, but thrives. You can rest assured that our LEC is hard at work to bring you events loaded with opportunity to grow as leaders in fellowship and in service. Coming soon, I hope to see everyone at our FREE WQ4U event! Be on the lookout for more information, and make sure to register on our website!</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Above all, I urge all arrowmen to seek their place in the lodge. Whether you choose to serve on the LEC, help out at events, or even just encourage scouts in your home units to become involved in the OA, you all have the ability to make a difference. Everyone can bring ideas to the table, so I want you all to feel welcome to share them. With the help of each of you, I know that we can make this a great year for Wenasa Quenhotan.</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If you ever have any questions and/or are looking to get involved with the lodge or LEC, feel free to email me at: chief@wq23.org</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Yours in Scouting,</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Conner Moody</a:t>
            </a:r>
            <a:endParaRPr sz="1100">
              <a:solidFill>
                <a:schemeClr val="dk1"/>
              </a:solidFill>
              <a:highlight>
                <a:schemeClr val="lt1"/>
              </a:highlight>
            </a:endParaRPr>
          </a:p>
          <a:p>
            <a:pPr indent="0" lvl="0" marL="0" rtl="0" algn="l">
              <a:lnSpc>
                <a:spcPct val="115000"/>
              </a:lnSpc>
              <a:spcBef>
                <a:spcPts val="0"/>
              </a:spcBef>
              <a:spcAft>
                <a:spcPts val="0"/>
              </a:spcAft>
              <a:buNone/>
            </a:pPr>
            <a:r>
              <a:rPr lang="en" sz="1100">
                <a:solidFill>
                  <a:schemeClr val="dk1"/>
                </a:solidFill>
                <a:highlight>
                  <a:schemeClr val="lt1"/>
                </a:highlight>
              </a:rPr>
              <a:t>Lodge Chief, Wenasa Quenhotan</a:t>
            </a:r>
            <a:endParaRPr sz="1100">
              <a:solidFill>
                <a:schemeClr val="dk1"/>
              </a:solidFill>
              <a:highlight>
                <a:schemeClr val="lt1"/>
              </a:highlight>
            </a:endParaRPr>
          </a:p>
          <a:p>
            <a:pPr indent="0" lvl="0" marL="0" rtl="0" algn="l">
              <a:lnSpc>
                <a:spcPct val="115000"/>
              </a:lnSpc>
              <a:spcBef>
                <a:spcPts val="0"/>
              </a:spcBef>
              <a:spcAft>
                <a:spcPts val="0"/>
              </a:spcAft>
              <a:buNone/>
            </a:pPr>
            <a:r>
              <a:t/>
            </a:r>
            <a:endParaRPr sz="1100">
              <a:solidFill>
                <a:schemeClr val="dk1"/>
              </a:solidFill>
              <a:highlight>
                <a:srgbClr val="00FF00"/>
              </a:highlight>
            </a:endParaRPr>
          </a:p>
          <a:p>
            <a:pPr indent="0" lvl="0" marL="0" marR="0" rtl="0" algn="l">
              <a:lnSpc>
                <a:spcPct val="115000"/>
              </a:lnSpc>
              <a:spcBef>
                <a:spcPts val="0"/>
              </a:spcBef>
              <a:spcAft>
                <a:spcPts val="0"/>
              </a:spcAft>
              <a:buNone/>
            </a:pPr>
            <a:r>
              <a:t/>
            </a:r>
            <a:endParaRPr sz="1100">
              <a:highlight>
                <a:srgbClr val="00FF00"/>
              </a:highlight>
            </a:endParaRPr>
          </a:p>
        </p:txBody>
      </p:sp>
      <p:grpSp>
        <p:nvGrpSpPr>
          <p:cNvPr id="73" name="Google Shape;73;g2f0f410f862_0_14"/>
          <p:cNvGrpSpPr/>
          <p:nvPr/>
        </p:nvGrpSpPr>
        <p:grpSpPr>
          <a:xfrm>
            <a:off x="348201" y="5038950"/>
            <a:ext cx="7190949" cy="4274936"/>
            <a:chOff x="392488" y="4955341"/>
            <a:chExt cx="7190949" cy="3969300"/>
          </a:xfrm>
        </p:grpSpPr>
        <p:sp>
          <p:nvSpPr>
            <p:cNvPr id="74" name="Google Shape;74;g2f0f410f862_0_14"/>
            <p:cNvSpPr txBox="1"/>
            <p:nvPr/>
          </p:nvSpPr>
          <p:spPr>
            <a:xfrm>
              <a:off x="4075837" y="5237931"/>
              <a:ext cx="3507600" cy="3347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50"/>
                <a:buFont typeface="Arial"/>
                <a:buNone/>
              </a:pPr>
              <a:r>
                <a:rPr b="1" i="0" lang="en" sz="1350" u="none" cap="none" strike="noStrike">
                  <a:solidFill>
                    <a:srgbClr val="000000"/>
                  </a:solidFill>
                  <a:highlight>
                    <a:schemeClr val="lt1"/>
                  </a:highlight>
                  <a:latin typeface="Arial"/>
                  <a:ea typeface="Arial"/>
                  <a:cs typeface="Arial"/>
                  <a:sym typeface="Arial"/>
                </a:rPr>
                <a:t> </a:t>
              </a:r>
              <a:r>
                <a:rPr b="1" lang="en" sz="1350">
                  <a:highlight>
                    <a:schemeClr val="lt1"/>
                  </a:highlight>
                </a:rPr>
                <a:t>Lodge Mentorship Program</a:t>
              </a:r>
              <a:endParaRPr b="1" i="0" sz="1350" u="none" cap="none" strike="noStrike">
                <a:solidFill>
                  <a:srgbClr val="00000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50"/>
                <a:buFont typeface="Arial"/>
                <a:buNone/>
              </a:pPr>
              <a:r>
                <a:rPr b="0" i="0" lang="en" sz="1150" u="none" cap="none" strike="noStrike">
                  <a:solidFill>
                    <a:srgbClr val="000000"/>
                  </a:solidFill>
                  <a:highlight>
                    <a:schemeClr val="lt1"/>
                  </a:highlight>
                  <a:latin typeface="Arial"/>
                  <a:ea typeface="Arial"/>
                  <a:cs typeface="Arial"/>
                  <a:sym typeface="Arial"/>
                </a:rPr>
                <a:t>A mentorship program for new ordeals</a:t>
              </a:r>
              <a:r>
                <a:rPr lang="en" sz="1150">
                  <a:highlight>
                    <a:schemeClr val="lt1"/>
                  </a:highlight>
                </a:rPr>
                <a:t> Is in effect  now!</a:t>
              </a:r>
              <a:r>
                <a:rPr b="0" i="0" lang="en" sz="1150" u="none" cap="none" strike="noStrike">
                  <a:solidFill>
                    <a:srgbClr val="000000"/>
                  </a:solidFill>
                  <a:highlight>
                    <a:schemeClr val="lt1"/>
                  </a:highlight>
                  <a:latin typeface="Arial"/>
                  <a:ea typeface="Arial"/>
                  <a:cs typeface="Arial"/>
                  <a:sym typeface="Arial"/>
                </a:rPr>
                <a:t> The mentors are called Nimats, and there purpose is to help mentor the new members of our lodge, provide information on upcoming events, and answer questions that they might have. The idea of the program is to build </a:t>
              </a:r>
              <a:r>
                <a:rPr lang="en" sz="1150">
                  <a:highlight>
                    <a:schemeClr val="lt1"/>
                  </a:highlight>
                </a:rPr>
                <a:t>engagement</a:t>
              </a:r>
              <a:r>
                <a:rPr b="0" i="0" lang="en" sz="1150" u="none" cap="none" strike="noStrike">
                  <a:solidFill>
                    <a:srgbClr val="000000"/>
                  </a:solidFill>
                  <a:highlight>
                    <a:schemeClr val="lt1"/>
                  </a:highlight>
                  <a:latin typeface="Arial"/>
                  <a:ea typeface="Arial"/>
                  <a:cs typeface="Arial"/>
                  <a:sym typeface="Arial"/>
                </a:rPr>
                <a:t> within the lodge by giving new members people to go to with their questions and help them learn more about their next steps as Arrowmen, as well as opportunities within our lodge. The hope is to grow the program so there are more Nimat’s to go around so if you are interested in the program </a:t>
              </a:r>
              <a:r>
                <a:rPr lang="en" sz="1150">
                  <a:highlight>
                    <a:schemeClr val="lt1"/>
                  </a:highlight>
                </a:rPr>
                <a:t>please fill out the </a:t>
              </a:r>
              <a:r>
                <a:rPr lang="en" sz="1150">
                  <a:highlight>
                    <a:schemeClr val="lt1"/>
                  </a:highlight>
                </a:rPr>
                <a:t>interest</a:t>
              </a:r>
              <a:r>
                <a:rPr lang="en" sz="1150">
                  <a:highlight>
                    <a:schemeClr val="lt1"/>
                  </a:highlight>
                </a:rPr>
                <a:t> form on the website. </a:t>
              </a:r>
              <a:endParaRPr b="0" i="0" sz="1150" u="none" cap="none" strike="noStrike">
                <a:solidFill>
                  <a:srgbClr val="000000"/>
                </a:solidFill>
                <a:highlight>
                  <a:schemeClr val="lt1"/>
                </a:highlight>
                <a:latin typeface="Arial"/>
                <a:ea typeface="Arial"/>
                <a:cs typeface="Arial"/>
                <a:sym typeface="Arial"/>
              </a:endParaRPr>
            </a:p>
          </p:txBody>
        </p:sp>
        <p:sp>
          <p:nvSpPr>
            <p:cNvPr id="75" name="Google Shape;75;g2f0f410f862_0_14"/>
            <p:cNvSpPr txBox="1"/>
            <p:nvPr/>
          </p:nvSpPr>
          <p:spPr>
            <a:xfrm>
              <a:off x="392488" y="4955341"/>
              <a:ext cx="3298500" cy="3969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chemeClr val="dk1"/>
                  </a:solidFill>
                  <a:highlight>
                    <a:schemeClr val="lt1"/>
                  </a:highlight>
                  <a:latin typeface="Arial"/>
                  <a:ea typeface="Arial"/>
                  <a:cs typeface="Arial"/>
                  <a:sym typeface="Arial"/>
                </a:rPr>
                <a:t>Information for New Ordeals</a:t>
              </a:r>
              <a:endParaRPr b="1" i="0" sz="14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Welcome all new Ordeal members to the Order of the Arrow! You have completed your ordeal </a:t>
              </a:r>
              <a:r>
                <a:rPr lang="en" sz="1100">
                  <a:solidFill>
                    <a:schemeClr val="dk1"/>
                  </a:solidFill>
                  <a:highlight>
                    <a:schemeClr val="lt1"/>
                  </a:highlight>
                </a:rPr>
                <a:t>ceremony</a:t>
              </a:r>
              <a:r>
                <a:rPr lang="en" sz="1100">
                  <a:solidFill>
                    <a:schemeClr val="dk1"/>
                  </a:solidFill>
                  <a:highlight>
                    <a:schemeClr val="lt1"/>
                  </a:highlight>
                </a:rPr>
                <a:t> and may be wondering </a:t>
              </a:r>
              <a:r>
                <a:rPr lang="en" sz="1100">
                  <a:solidFill>
                    <a:schemeClr val="dk1"/>
                  </a:solidFill>
                  <a:highlight>
                    <a:schemeClr val="lt1"/>
                  </a:highlight>
                </a:rPr>
                <a:t>what's</a:t>
              </a:r>
              <a:r>
                <a:rPr lang="en" sz="1100">
                  <a:solidFill>
                    <a:schemeClr val="dk1"/>
                  </a:solidFill>
                  <a:highlight>
                    <a:schemeClr val="lt1"/>
                  </a:highlight>
                </a:rPr>
                <a:t> next. You should have </a:t>
              </a:r>
              <a:r>
                <a:rPr lang="en" sz="1100">
                  <a:solidFill>
                    <a:schemeClr val="dk1"/>
                  </a:solidFill>
                  <a:highlight>
                    <a:schemeClr val="lt1"/>
                  </a:highlight>
                </a:rPr>
                <a:t>received</a:t>
              </a:r>
              <a:r>
                <a:rPr lang="en" sz="1100">
                  <a:solidFill>
                    <a:schemeClr val="dk1"/>
                  </a:solidFill>
                  <a:highlight>
                    <a:schemeClr val="lt1"/>
                  </a:highlight>
                </a:rPr>
                <a:t> an email asking you to set up your member portal. This portal will be a guide to help you through your new OA journey. Using your OA handbook is also an amazing resource for help. All new ordeal members should have also been given a mentor, who you can </a:t>
              </a:r>
              <a:r>
                <a:rPr lang="en" sz="1100">
                  <a:solidFill>
                    <a:schemeClr val="dk1"/>
                  </a:solidFill>
                  <a:highlight>
                    <a:schemeClr val="lt1"/>
                  </a:highlight>
                </a:rPr>
                <a:t>reach</a:t>
              </a:r>
              <a:r>
                <a:rPr lang="en" sz="1100">
                  <a:solidFill>
                    <a:schemeClr val="dk1"/>
                  </a:solidFill>
                  <a:highlight>
                    <a:schemeClr val="lt1"/>
                  </a:highlight>
                </a:rPr>
                <a:t> out to with any questions you might have! This mentor might also reach out to you and encourage you to participate in several OA events! Besides fellowships and winter banquet, chapter meetings are a great way to stay involved. These meetings happen much more regularly and can be a great way to meet fellow arrowmen! We are so happy that you are joining the brotherhood and look forward to seeing you at future events!</a:t>
              </a:r>
              <a:endParaRPr b="1" i="0" sz="1150" u="none" cap="none" strike="noStrike">
                <a:solidFill>
                  <a:srgbClr val="000000"/>
                </a:solidFill>
                <a:highlight>
                  <a:schemeClr val="lt1"/>
                </a:highlight>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2f0f410f862_0_24"/>
          <p:cNvSpPr/>
          <p:nvPr/>
        </p:nvSpPr>
        <p:spPr>
          <a:xfrm>
            <a:off x="246450" y="204300"/>
            <a:ext cx="7279500" cy="4623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50" u="none" cap="none" strike="noStrike">
              <a:solidFill>
                <a:srgbClr val="000000"/>
              </a:solidFill>
              <a:latin typeface="Arial"/>
              <a:ea typeface="Arial"/>
              <a:cs typeface="Arial"/>
              <a:sym typeface="Arial"/>
            </a:endParaRPr>
          </a:p>
        </p:txBody>
      </p:sp>
      <p:pic>
        <p:nvPicPr>
          <p:cNvPr id="81" name="Google Shape;81;g2f0f410f862_0_24"/>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82" name="Google Shape;82;g2f0f410f862_0_24"/>
          <p:cNvSpPr txBox="1"/>
          <p:nvPr/>
        </p:nvSpPr>
        <p:spPr>
          <a:xfrm>
            <a:off x="3740850" y="9313900"/>
            <a:ext cx="290700" cy="31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83" name="Google Shape;83;g2f0f410f862_0_24"/>
          <p:cNvSpPr txBox="1"/>
          <p:nvPr/>
        </p:nvSpPr>
        <p:spPr>
          <a:xfrm>
            <a:off x="2648225" y="204300"/>
            <a:ext cx="2551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Meet Your LEC</a:t>
            </a:r>
            <a:endParaRPr b="1" i="0" sz="1400" u="none" cap="none" strike="noStrike">
              <a:solidFill>
                <a:srgbClr val="000000"/>
              </a:solidFill>
              <a:latin typeface="Arial"/>
              <a:ea typeface="Arial"/>
              <a:cs typeface="Arial"/>
              <a:sym typeface="Arial"/>
            </a:endParaRPr>
          </a:p>
        </p:txBody>
      </p:sp>
      <p:sp>
        <p:nvSpPr>
          <p:cNvPr id="84" name="Google Shape;84;g2f0f410f862_0_24"/>
          <p:cNvSpPr txBox="1"/>
          <p:nvPr/>
        </p:nvSpPr>
        <p:spPr>
          <a:xfrm>
            <a:off x="246450" y="4827750"/>
            <a:ext cx="7208100" cy="26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sz="1150">
              <a:solidFill>
                <a:schemeClr val="dk1"/>
              </a:solidFill>
              <a:highlight>
                <a:srgbClr val="00FF00"/>
              </a:highlight>
            </a:endParaRPr>
          </a:p>
          <a:p>
            <a:pPr indent="0" lvl="0" marL="0" marR="0" rtl="0" algn="l">
              <a:lnSpc>
                <a:spcPct val="100000"/>
              </a:lnSpc>
              <a:spcBef>
                <a:spcPts val="0"/>
              </a:spcBef>
              <a:spcAft>
                <a:spcPts val="0"/>
              </a:spcAft>
              <a:buClr>
                <a:schemeClr val="dk1"/>
              </a:buClr>
              <a:buSzPts val="1400"/>
              <a:buFont typeface="Arial"/>
              <a:buNone/>
            </a:pPr>
            <a:r>
              <a:t/>
            </a:r>
            <a:endParaRPr b="0" i="0" sz="1150" u="none" cap="none" strike="noStrike">
              <a:solidFill>
                <a:schemeClr val="dk1"/>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2f0f410f862_0_24"/>
          <p:cNvSpPr txBox="1"/>
          <p:nvPr/>
        </p:nvSpPr>
        <p:spPr>
          <a:xfrm>
            <a:off x="473850" y="554300"/>
            <a:ext cx="3644400" cy="436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highlight>
                  <a:schemeClr val="lt1"/>
                </a:highlight>
                <a:latin typeface="Arial"/>
                <a:ea typeface="Arial"/>
                <a:cs typeface="Arial"/>
                <a:sym typeface="Arial"/>
              </a:rPr>
              <a:t>Name</a:t>
            </a:r>
            <a:r>
              <a:rPr b="0" i="0" lang="en" sz="1100" u="none" cap="none" strike="noStrike">
                <a:solidFill>
                  <a:srgbClr val="000000"/>
                </a:solidFill>
                <a:highlight>
                  <a:schemeClr val="lt1"/>
                </a:highlight>
                <a:latin typeface="Arial"/>
                <a:ea typeface="Arial"/>
                <a:cs typeface="Arial"/>
                <a:sym typeface="Arial"/>
              </a:rPr>
              <a:t>:</a:t>
            </a:r>
            <a:r>
              <a:rPr lang="en" sz="1100">
                <a:highlight>
                  <a:schemeClr val="lt1"/>
                </a:highlight>
              </a:rPr>
              <a:t>Matthew L.</a:t>
            </a:r>
            <a:endParaRPr b="0" i="0" sz="11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highlight>
                  <a:schemeClr val="lt1"/>
                </a:highlight>
                <a:latin typeface="Arial"/>
                <a:ea typeface="Arial"/>
                <a:cs typeface="Arial"/>
                <a:sym typeface="Arial"/>
              </a:rPr>
              <a:t>Position:</a:t>
            </a:r>
            <a:r>
              <a:rPr lang="en" sz="1100">
                <a:highlight>
                  <a:schemeClr val="lt1"/>
                </a:highlight>
              </a:rPr>
              <a:t>Treasurer</a:t>
            </a:r>
            <a:endParaRPr b="0" i="0" sz="11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highlight>
                  <a:schemeClr val="lt1"/>
                </a:highlight>
                <a:latin typeface="Arial"/>
                <a:ea typeface="Arial"/>
                <a:cs typeface="Arial"/>
                <a:sym typeface="Arial"/>
              </a:rPr>
              <a:t>Why did you join the LEC?: </a:t>
            </a:r>
            <a:endParaRPr b="1"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chemeClr val="lt1"/>
                </a:highlight>
                <a:latin typeface="Arial"/>
                <a:ea typeface="Arial"/>
                <a:cs typeface="Arial"/>
                <a:sym typeface="Arial"/>
              </a:rPr>
              <a:t>“I joined the LEC because I</a:t>
            </a:r>
            <a:r>
              <a:rPr lang="en" sz="1100">
                <a:solidFill>
                  <a:schemeClr val="dk1"/>
                </a:solidFill>
                <a:highlight>
                  <a:schemeClr val="lt1"/>
                </a:highlight>
              </a:rPr>
              <a:t> had some </a:t>
            </a:r>
            <a:r>
              <a:rPr lang="en" sz="1100">
                <a:solidFill>
                  <a:schemeClr val="dk1"/>
                </a:solidFill>
                <a:highlight>
                  <a:schemeClr val="lt1"/>
                </a:highlight>
              </a:rPr>
              <a:t>friends</a:t>
            </a:r>
            <a:r>
              <a:rPr lang="en" sz="1100">
                <a:solidFill>
                  <a:schemeClr val="dk1"/>
                </a:solidFill>
                <a:highlight>
                  <a:schemeClr val="lt1"/>
                </a:highlight>
              </a:rPr>
              <a:t> that encouraged me/gently forced me to join. At first I was very confused and nervous but now I’ve grown very accustomed to sharing my ideas.”</a:t>
            </a:r>
            <a:r>
              <a:rPr b="0" i="0" lang="en" sz="1100" u="none" cap="none" strike="noStrike">
                <a:solidFill>
                  <a:schemeClr val="dk1"/>
                </a:solidFill>
                <a:highlight>
                  <a:schemeClr val="lt1"/>
                </a:highlight>
                <a:latin typeface="Arial"/>
                <a:ea typeface="Arial"/>
                <a:cs typeface="Arial"/>
                <a:sym typeface="Arial"/>
              </a:rPr>
              <a:t> </a:t>
            </a:r>
            <a:endParaRPr b="1"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highlight>
                  <a:schemeClr val="lt1"/>
                </a:highlight>
                <a:latin typeface="Arial"/>
                <a:ea typeface="Arial"/>
                <a:cs typeface="Arial"/>
                <a:sym typeface="Arial"/>
              </a:rPr>
              <a:t>Favorite experience in the OA?: </a:t>
            </a:r>
            <a:endParaRPr b="0"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lang="en" sz="1100">
                <a:solidFill>
                  <a:schemeClr val="dk1"/>
                </a:solidFill>
                <a:highlight>
                  <a:schemeClr val="lt1"/>
                </a:highlight>
              </a:rPr>
              <a:t>“My favorite experience in the OA is so hard to choose because I love each event so much, but if I had to choose it would be Fall Fellowship when I did my brotherhood with several of my good friends. Doing it with them is a memory I won’t forget anytime soon.”</a:t>
            </a:r>
            <a:endParaRPr b="0"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highlight>
                  <a:schemeClr val="lt1"/>
                </a:highlight>
                <a:latin typeface="Arial"/>
                <a:ea typeface="Arial"/>
                <a:cs typeface="Arial"/>
                <a:sym typeface="Arial"/>
              </a:rPr>
              <a:t>Why others should help on the LEC?: </a:t>
            </a:r>
            <a:endParaRPr b="1"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lang="en" sz="1100">
                <a:solidFill>
                  <a:schemeClr val="dk1"/>
                </a:solidFill>
                <a:highlight>
                  <a:schemeClr val="lt1"/>
                </a:highlight>
              </a:rPr>
              <a:t>“The LEC is a place for you to develop into a great leader. The life experience and </a:t>
            </a:r>
            <a:r>
              <a:rPr lang="en" sz="1100">
                <a:solidFill>
                  <a:schemeClr val="dk1"/>
                </a:solidFill>
                <a:highlight>
                  <a:schemeClr val="lt1"/>
                </a:highlight>
              </a:rPr>
              <a:t>practical</a:t>
            </a:r>
            <a:r>
              <a:rPr lang="en" sz="1100">
                <a:solidFill>
                  <a:schemeClr val="dk1"/>
                </a:solidFill>
                <a:highlight>
                  <a:schemeClr val="lt1"/>
                </a:highlight>
              </a:rPr>
              <a:t> skills are so </a:t>
            </a:r>
            <a:r>
              <a:rPr lang="en" sz="1100">
                <a:solidFill>
                  <a:schemeClr val="dk1"/>
                </a:solidFill>
                <a:highlight>
                  <a:schemeClr val="lt1"/>
                </a:highlight>
              </a:rPr>
              <a:t>valuable</a:t>
            </a:r>
            <a:r>
              <a:rPr lang="en" sz="1100">
                <a:solidFill>
                  <a:schemeClr val="dk1"/>
                </a:solidFill>
                <a:highlight>
                  <a:schemeClr val="lt1"/>
                </a:highlight>
              </a:rPr>
              <a:t>. You can do your part and give back to the lodge in such an </a:t>
            </a:r>
            <a:r>
              <a:rPr lang="en" sz="1100">
                <a:solidFill>
                  <a:schemeClr val="dk1"/>
                </a:solidFill>
                <a:highlight>
                  <a:schemeClr val="lt1"/>
                </a:highlight>
              </a:rPr>
              <a:t>impactful</a:t>
            </a:r>
            <a:r>
              <a:rPr lang="en" sz="1100">
                <a:solidFill>
                  <a:schemeClr val="dk1"/>
                </a:solidFill>
                <a:highlight>
                  <a:schemeClr val="lt1"/>
                </a:highlight>
              </a:rPr>
              <a:t> way and have the sense of self accomplishment by making the lodge better for your peers.”</a:t>
            </a:r>
            <a:endParaRPr b="0" i="0" sz="1100" u="none" cap="none" strike="noStrike">
              <a:solidFill>
                <a:schemeClr val="dk1"/>
              </a:solidFill>
              <a:highlight>
                <a:schemeClr val="lt1"/>
              </a:highlight>
              <a:latin typeface="Arial"/>
              <a:ea typeface="Arial"/>
              <a:cs typeface="Arial"/>
              <a:sym typeface="Arial"/>
            </a:endParaRPr>
          </a:p>
          <a:p>
            <a:pPr indent="0" lvl="0" marL="0" marR="0" rtl="0" algn="l">
              <a:lnSpc>
                <a:spcPct val="200000"/>
              </a:lnSpc>
              <a:spcBef>
                <a:spcPts val="0"/>
              </a:spcBef>
              <a:spcAft>
                <a:spcPts val="0"/>
              </a:spcAft>
              <a:buClr>
                <a:srgbClr val="000000"/>
              </a:buClr>
              <a:buSzPts val="1100"/>
              <a:buFont typeface="Arial"/>
              <a:buNone/>
            </a:pPr>
            <a:r>
              <a:t/>
            </a:r>
            <a:endParaRPr b="0" i="0" sz="1100" u="none" cap="none" strike="noStrike">
              <a:solidFill>
                <a:srgbClr val="000000"/>
              </a:solidFill>
              <a:highlight>
                <a:schemeClr val="lt1"/>
              </a:highlight>
              <a:latin typeface="Arial"/>
              <a:ea typeface="Arial"/>
              <a:cs typeface="Arial"/>
              <a:sym typeface="Arial"/>
            </a:endParaRPr>
          </a:p>
        </p:txBody>
      </p:sp>
      <p:sp>
        <p:nvSpPr>
          <p:cNvPr id="86" name="Google Shape;86;g2f0f410f862_0_24"/>
          <p:cNvSpPr txBox="1"/>
          <p:nvPr/>
        </p:nvSpPr>
        <p:spPr>
          <a:xfrm>
            <a:off x="3740850" y="7425700"/>
            <a:ext cx="3879600" cy="18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highlight>
                  <a:schemeClr val="lt1"/>
                </a:highlight>
              </a:rPr>
              <a:t>Chapter Meetings</a:t>
            </a:r>
            <a:endParaRPr b="1"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50"/>
              <a:buFont typeface="Arial"/>
              <a:buNone/>
            </a:pPr>
            <a:r>
              <a:rPr lang="en" sz="1150">
                <a:highlight>
                  <a:schemeClr val="lt1"/>
                </a:highlight>
              </a:rPr>
              <a:t>Want to do even more fun activities outside of Lodge events? Check out your local chapter to see what events are coming up! Your chapters will have regular meetings to discuss </a:t>
            </a:r>
            <a:r>
              <a:rPr lang="en" sz="1150">
                <a:highlight>
                  <a:schemeClr val="lt1"/>
                </a:highlight>
              </a:rPr>
              <a:t>affairs</a:t>
            </a:r>
            <a:r>
              <a:rPr lang="en" sz="1150">
                <a:highlight>
                  <a:schemeClr val="lt1"/>
                </a:highlight>
              </a:rPr>
              <a:t> and to plan fun activities like lock-ins, bowing, and much more! Contact your Chapter Chief to learn when your next </a:t>
            </a:r>
            <a:r>
              <a:rPr lang="en" sz="1150">
                <a:highlight>
                  <a:schemeClr val="lt1"/>
                </a:highlight>
              </a:rPr>
              <a:t>meeting</a:t>
            </a:r>
            <a:r>
              <a:rPr lang="en" sz="1150">
                <a:highlight>
                  <a:schemeClr val="lt1"/>
                </a:highlight>
              </a:rPr>
              <a:t> is and get involved!</a:t>
            </a:r>
            <a:endParaRPr b="0" i="0" sz="115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7" name="Google Shape;87;g2f0f410f862_0_24" title="Snapchat-1289728938.jpg"/>
          <p:cNvPicPr preferRelativeResize="0"/>
          <p:nvPr/>
        </p:nvPicPr>
        <p:blipFill rotWithShape="1">
          <a:blip r:embed="rId4">
            <a:alphaModFix/>
          </a:blip>
          <a:srcRect b="0" l="3262" r="3262" t="0"/>
          <a:stretch/>
        </p:blipFill>
        <p:spPr>
          <a:xfrm>
            <a:off x="4310625" y="604500"/>
            <a:ext cx="2779500" cy="3964626"/>
          </a:xfrm>
          <a:prstGeom prst="rect">
            <a:avLst/>
          </a:prstGeom>
          <a:noFill/>
          <a:ln cap="flat" cmpd="sng" w="9525">
            <a:solidFill>
              <a:srgbClr val="000000"/>
            </a:solidFill>
            <a:prstDash val="solid"/>
            <a:round/>
            <a:headEnd len="sm" w="sm" type="none"/>
            <a:tailEnd len="sm" w="sm" type="none"/>
          </a:ln>
        </p:spPr>
      </p:pic>
      <p:sp>
        <p:nvSpPr>
          <p:cNvPr id="88" name="Google Shape;88;g2f0f410f862_0_24"/>
          <p:cNvSpPr txBox="1"/>
          <p:nvPr/>
        </p:nvSpPr>
        <p:spPr>
          <a:xfrm>
            <a:off x="246450" y="5049513"/>
            <a:ext cx="4281300" cy="18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highlight>
                  <a:schemeClr val="lt1"/>
                </a:highlight>
              </a:rPr>
              <a:t>WQ 4  U</a:t>
            </a:r>
            <a:endParaRPr b="1"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 sz="1150">
                <a:highlight>
                  <a:schemeClr val="lt1"/>
                </a:highlight>
              </a:rPr>
              <a:t>WQ 4 U is our OA lodge leadership development. It will start on Friday, November 8th to the 9th. This fun packed weekend will help you build connections with fellow Arrowmen in our chapter and gain knowledge on how our lodge works. This is a free event that anyone is welcome to attend! Don’t miss out on this amazing weekend!</a:t>
            </a:r>
            <a:endParaRPr b="0" i="0" sz="1100" u="none" cap="none" strike="noStrike">
              <a:solidFill>
                <a:srgbClr val="000000"/>
              </a:solidFill>
              <a:highlight>
                <a:schemeClr val="lt1"/>
              </a:highlight>
              <a:latin typeface="Arial"/>
              <a:ea typeface="Arial"/>
              <a:cs typeface="Arial"/>
              <a:sym typeface="Arial"/>
            </a:endParaRPr>
          </a:p>
        </p:txBody>
      </p:sp>
      <p:pic>
        <p:nvPicPr>
          <p:cNvPr id="89" name="Google Shape;89;g2f0f410f862_0_24"/>
          <p:cNvPicPr preferRelativeResize="0"/>
          <p:nvPr/>
        </p:nvPicPr>
        <p:blipFill rotWithShape="1">
          <a:blip r:embed="rId5">
            <a:alphaModFix/>
          </a:blip>
          <a:srcRect b="15391" l="-2560" r="2559" t="14487"/>
          <a:stretch/>
        </p:blipFill>
        <p:spPr>
          <a:xfrm>
            <a:off x="4639400" y="4952250"/>
            <a:ext cx="2981050" cy="2090300"/>
          </a:xfrm>
          <a:prstGeom prst="rect">
            <a:avLst/>
          </a:prstGeom>
          <a:noFill/>
          <a:ln>
            <a:noFill/>
          </a:ln>
        </p:spPr>
      </p:pic>
      <p:pic>
        <p:nvPicPr>
          <p:cNvPr id="90" name="Google Shape;90;g2f0f410f862_0_24"/>
          <p:cNvPicPr preferRelativeResize="0"/>
          <p:nvPr/>
        </p:nvPicPr>
        <p:blipFill>
          <a:blip r:embed="rId6">
            <a:alphaModFix/>
          </a:blip>
          <a:stretch>
            <a:fillRect/>
          </a:stretch>
        </p:blipFill>
        <p:spPr>
          <a:xfrm>
            <a:off x="561325" y="6846317"/>
            <a:ext cx="2981050" cy="223580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f0f410f862_0_37"/>
          <p:cNvSpPr txBox="1"/>
          <p:nvPr/>
        </p:nvSpPr>
        <p:spPr>
          <a:xfrm>
            <a:off x="3747900" y="9300100"/>
            <a:ext cx="276600" cy="33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a:t>
            </a:r>
            <a:endParaRPr b="1" i="0" sz="1400" u="none" cap="none" strike="noStrike">
              <a:solidFill>
                <a:srgbClr val="000000"/>
              </a:solidFill>
              <a:latin typeface="Arial"/>
              <a:ea typeface="Arial"/>
              <a:cs typeface="Arial"/>
              <a:sym typeface="Arial"/>
            </a:endParaRPr>
          </a:p>
        </p:txBody>
      </p:sp>
      <p:pic>
        <p:nvPicPr>
          <p:cNvPr id="96" name="Google Shape;96;g2f0f410f862_0_37"/>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97" name="Google Shape;97;g2f0f410f862_0_37"/>
          <p:cNvSpPr txBox="1"/>
          <p:nvPr/>
        </p:nvSpPr>
        <p:spPr>
          <a:xfrm>
            <a:off x="4319264" y="754212"/>
            <a:ext cx="3000000" cy="5118300"/>
          </a:xfrm>
          <a:prstGeom prst="rect">
            <a:avLst/>
          </a:prstGeom>
          <a:noFill/>
          <a:ln>
            <a:noFill/>
          </a:ln>
        </p:spPr>
        <p:txBody>
          <a:bodyPr anchorCtr="0" anchor="t" bIns="91425" lIns="91425" spcFirstLastPara="1" rIns="91425" wrap="square" tIns="91425">
            <a:spAutoFit/>
          </a:bodyPr>
          <a:lstStyle/>
          <a:p>
            <a:pPr indent="0" lvl="0" marL="0" marR="0" rtl="0" algn="ctr">
              <a:lnSpc>
                <a:spcPct val="108000"/>
              </a:lnSpc>
              <a:spcBef>
                <a:spcPts val="1200"/>
              </a:spcBef>
              <a:spcAft>
                <a:spcPts val="0"/>
              </a:spcAft>
              <a:buClr>
                <a:srgbClr val="000000"/>
              </a:buClr>
              <a:buSzPts val="1100"/>
              <a:buFont typeface="Arial"/>
              <a:buNone/>
            </a:pPr>
            <a:r>
              <a:rPr b="1" i="0" lang="en" sz="1400" u="none" cap="none" strike="noStrike">
                <a:solidFill>
                  <a:schemeClr val="dk1"/>
                </a:solidFill>
                <a:highlight>
                  <a:schemeClr val="lt1"/>
                </a:highlight>
                <a:latin typeface="Arial"/>
                <a:ea typeface="Arial"/>
                <a:cs typeface="Arial"/>
                <a:sym typeface="Arial"/>
              </a:rPr>
              <a:t>Brotherhood</a:t>
            </a:r>
            <a:endParaRPr b="1" i="0" sz="1400" u="none" cap="none" strike="noStrike">
              <a:solidFill>
                <a:schemeClr val="dk1"/>
              </a:solidFill>
              <a:highlight>
                <a:schemeClr val="lt1"/>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Aiden A. - Troop 206</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Brayden B -Troop 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Samuel C. - Troop 57</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Jonathan C. - Troop 1</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Matthew D. - Troop 86</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Keegan G. - Troop 2007</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Charlie H. - Troop 155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Connor H. - Troop 65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Matthew H. - Troop 931</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Xander J. - Troop 2142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David M. - Troop 2007</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Steven M. - Troop 912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Logan Daniel L. - Troop 2007</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Harper R. - Troop 8888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Victoria R. - Troop 888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Grant S. - Troop 178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Rebecca S. - Troop 178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Priscilla S. - Troop 5050</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Alesha S. - Troop 8888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Greg S. - Troop 822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Cameron W. - Troop 1102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t/>
            </a:r>
            <a:endParaRPr b="1" i="0" sz="1400" u="none" cap="none" strike="noStrike">
              <a:solidFill>
                <a:schemeClr val="dk1"/>
              </a:solidFill>
              <a:highlight>
                <a:schemeClr val="lt1"/>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98" name="Google Shape;98;g2f0f410f862_0_37"/>
          <p:cNvSpPr txBox="1"/>
          <p:nvPr/>
        </p:nvSpPr>
        <p:spPr>
          <a:xfrm>
            <a:off x="1662000" y="0"/>
            <a:ext cx="4448400" cy="754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Recognition From </a:t>
            </a:r>
            <a:r>
              <a:rPr b="1" lang="en"/>
              <a:t>Fall</a:t>
            </a:r>
            <a:r>
              <a:rPr b="1" i="0" lang="en" sz="1400" u="none" cap="none" strike="noStrike">
                <a:solidFill>
                  <a:srgbClr val="000000"/>
                </a:solidFill>
                <a:latin typeface="Arial"/>
                <a:ea typeface="Arial"/>
                <a:cs typeface="Arial"/>
                <a:sym typeface="Arial"/>
              </a:rPr>
              <a:t> Fellowship</a:t>
            </a:r>
            <a:endParaRPr b="1"/>
          </a:p>
          <a:p>
            <a:pPr indent="0" lvl="0" marL="0" marR="0" rtl="0" algn="ctr">
              <a:lnSpc>
                <a:spcPct val="100000"/>
              </a:lnSpc>
              <a:spcBef>
                <a:spcPts val="0"/>
              </a:spcBef>
              <a:spcAft>
                <a:spcPts val="0"/>
              </a:spcAft>
              <a:buClr>
                <a:srgbClr val="000000"/>
              </a:buClr>
              <a:buSzPts val="1400"/>
              <a:buFont typeface="Arial"/>
              <a:buNone/>
            </a:pPr>
            <a:r>
              <a:rPr b="0" i="0" lang="en" sz="1150" u="none" cap="none" strike="noStrike">
                <a:solidFill>
                  <a:srgbClr val="000000"/>
                </a:solidFill>
                <a:latin typeface="Arial"/>
                <a:ea typeface="Arial"/>
                <a:cs typeface="Arial"/>
                <a:sym typeface="Arial"/>
              </a:rPr>
              <a:t>Be sure to congratulate our newest Ordeal and Brotherhood members the next time you see them!</a:t>
            </a:r>
            <a:endParaRPr b="0" i="0" sz="1150" u="none" cap="none" strike="noStrike">
              <a:solidFill>
                <a:srgbClr val="000000"/>
              </a:solidFill>
              <a:latin typeface="Arial"/>
              <a:ea typeface="Arial"/>
              <a:cs typeface="Arial"/>
              <a:sym typeface="Arial"/>
            </a:endParaRPr>
          </a:p>
        </p:txBody>
      </p:sp>
      <p:sp>
        <p:nvSpPr>
          <p:cNvPr id="99" name="Google Shape;99;g2f0f410f862_0_37"/>
          <p:cNvSpPr txBox="1"/>
          <p:nvPr/>
        </p:nvSpPr>
        <p:spPr>
          <a:xfrm>
            <a:off x="4620200" y="8984931"/>
            <a:ext cx="2048100" cy="58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Arial"/>
                <a:ea typeface="Arial"/>
                <a:cs typeface="Arial"/>
                <a:sym typeface="Arial"/>
              </a:rPr>
              <a:t>Congratulations to everyone that completed their Vigil </a:t>
            </a:r>
            <a:endParaRPr b="0" i="1" sz="1100" u="none" cap="none" strike="noStrike">
              <a:solidFill>
                <a:srgbClr val="000000"/>
              </a:solidFill>
              <a:latin typeface="Arial"/>
              <a:ea typeface="Arial"/>
              <a:cs typeface="Arial"/>
              <a:sym typeface="Arial"/>
            </a:endParaRPr>
          </a:p>
        </p:txBody>
      </p:sp>
      <p:sp>
        <p:nvSpPr>
          <p:cNvPr id="100" name="Google Shape;100;g2f0f410f862_0_37"/>
          <p:cNvSpPr txBox="1"/>
          <p:nvPr/>
        </p:nvSpPr>
        <p:spPr>
          <a:xfrm>
            <a:off x="-1018208" y="754189"/>
            <a:ext cx="4766100" cy="6561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400"/>
              <a:buFont typeface="Arial"/>
              <a:buNone/>
            </a:pPr>
            <a:r>
              <a:rPr b="1" i="0" lang="en" sz="1400" u="none" cap="none" strike="noStrike">
                <a:solidFill>
                  <a:srgbClr val="000000"/>
                </a:solidFill>
                <a:highlight>
                  <a:schemeClr val="lt1"/>
                </a:highlight>
                <a:latin typeface="Arial"/>
                <a:ea typeface="Arial"/>
                <a:cs typeface="Arial"/>
                <a:sym typeface="Arial"/>
              </a:rPr>
              <a:t>Ordeal</a:t>
            </a:r>
            <a:endParaRPr b="0" i="0" sz="1400" u="none" cap="none" strike="noStrike">
              <a:solidFill>
                <a:srgbClr val="000000"/>
              </a:solidFill>
              <a:highlight>
                <a:schemeClr val="lt1"/>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Aubrey A. - Troop 5050              </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Alexandria A.- Troop 8888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Gregory A. - Troop 822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Andrew B. - Troop 920</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Anthony C. - Troop 953</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Elias C. - Troop 822 </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Elaina C. - Troop 9903</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Ilario D. - Troop 225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Luke D. - Troop 1102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Jack E. - Troop 912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Quinn G. - Troop 2200</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Nate G. - Troop 352 </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Clay G.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Brandon H. - Troop 931</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Brennan H. - Troop 745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Jackson H. - Troop 903</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Benjamin H. - Troop 931</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Jon H. - Troop 931 </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Christian H. - Troop 115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Abigail H. - Troop 1155</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Olive H. - Troop 8888</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Gen J. - Troop 2200</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Ben J.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Marshall J.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Walker J.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Liam J.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Penny J. - Troop 8888</a:t>
            </a:r>
            <a:endParaRPr b="0" i="0" sz="1100" u="none" cap="none" strike="noStrike">
              <a:solidFill>
                <a:schemeClr val="dk1"/>
              </a:solidFill>
              <a:highlight>
                <a:schemeClr val="lt1"/>
              </a:highlight>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lang="en" sz="1100">
                <a:solidFill>
                  <a:schemeClr val="dk1"/>
                </a:solidFill>
                <a:highlight>
                  <a:schemeClr val="lt1"/>
                </a:highlight>
              </a:rPr>
              <a:t>Owen J. - Troop 225</a:t>
            </a:r>
            <a:endParaRPr sz="11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100">
                <a:solidFill>
                  <a:schemeClr val="dk1"/>
                </a:solidFill>
                <a:highlight>
                  <a:schemeClr val="lt1"/>
                </a:highlight>
              </a:rPr>
              <a:t>Nathan L. - Troop 181</a:t>
            </a:r>
            <a:endParaRPr sz="11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100">
                <a:solidFill>
                  <a:schemeClr val="dk1"/>
                </a:solidFill>
                <a:highlight>
                  <a:schemeClr val="lt1"/>
                </a:highlight>
              </a:rPr>
              <a:t>Latham L. - Troop 352</a:t>
            </a:r>
            <a:endParaRPr sz="1100">
              <a:solidFill>
                <a:schemeClr val="dk1"/>
              </a:solidFill>
              <a:highlight>
                <a:schemeClr val="lt1"/>
              </a:highlight>
            </a:endParaRPr>
          </a:p>
          <a:p>
            <a:pPr indent="0" lvl="0" marL="0" marR="0" rtl="0" algn="ctr">
              <a:lnSpc>
                <a:spcPct val="115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Arial"/>
              <a:ea typeface="Arial"/>
              <a:cs typeface="Arial"/>
              <a:sym typeface="Arial"/>
            </a:endParaRPr>
          </a:p>
        </p:txBody>
      </p:sp>
      <p:pic>
        <p:nvPicPr>
          <p:cNvPr id="101" name="Google Shape;101;g2f0f410f862_0_37"/>
          <p:cNvPicPr preferRelativeResize="0"/>
          <p:nvPr/>
        </p:nvPicPr>
        <p:blipFill rotWithShape="1">
          <a:blip r:embed="rId4">
            <a:alphaModFix/>
          </a:blip>
          <a:srcRect b="14744" l="0" r="0" t="23845"/>
          <a:stretch/>
        </p:blipFill>
        <p:spPr>
          <a:xfrm>
            <a:off x="4024500" y="6839072"/>
            <a:ext cx="3397827" cy="2086606"/>
          </a:xfrm>
          <a:prstGeom prst="rect">
            <a:avLst/>
          </a:prstGeom>
          <a:noFill/>
          <a:ln>
            <a:noFill/>
          </a:ln>
        </p:spPr>
      </p:pic>
      <p:sp>
        <p:nvSpPr>
          <p:cNvPr id="102" name="Google Shape;102;g2f0f410f862_0_37"/>
          <p:cNvSpPr txBox="1"/>
          <p:nvPr/>
        </p:nvSpPr>
        <p:spPr>
          <a:xfrm>
            <a:off x="2159460" y="1039884"/>
            <a:ext cx="2281200" cy="653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highlight>
                  <a:schemeClr val="lt1"/>
                </a:highlight>
              </a:rPr>
              <a:t>Brody M. - Troop 745</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Conor M. - Troop 912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Eli M. - Troop 1122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Krissy M. - Troop 1122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Mason M. - Troop 1122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Aiden M. - Troop 206</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Charlie M. - Troop 163</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Frank N. – Troop 50 </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Landon P. - Troop 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 Grayson P.- Troop 919</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Erin P. - Troop 957</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Nolan P. - Troop 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Thomas P. - Troop 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William R. - Troop 967</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Triston R. - Troop 822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Jacob R. - Troop 919</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Nicolas R. - Troop 225</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Caden R. - Troop 903</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William R. - Troop 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Caden S. - Troop 953</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Griffin S. - Troop 64</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Thomas S. - Troop 64</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Will S. - Troop 225</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Hayden S. - Troop 50</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Emma S. - Troop 888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Annabell S. - Troop 2200</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Kim S.- Troop 2200</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Kimberly T. - Troop 2142 </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Anne T. - Troop 206</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Emily E. - Troop 2206</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Isabel U. - Troop 888</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Nathan V. - Troop 352</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Zachary W. - Troop 1</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William W. - Troop 919</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Jim W. - Troop 1091</a:t>
            </a:r>
            <a:endParaRPr sz="1100">
              <a:solidFill>
                <a:schemeClr val="dk1"/>
              </a:solidFill>
              <a:highlight>
                <a:schemeClr val="lt1"/>
              </a:highlight>
            </a:endParaRPr>
          </a:p>
          <a:p>
            <a:pPr indent="0" lvl="0" marL="0" rtl="0" algn="ctr">
              <a:spcBef>
                <a:spcPts val="0"/>
              </a:spcBef>
              <a:spcAft>
                <a:spcPts val="0"/>
              </a:spcAft>
              <a:buNone/>
            </a:pPr>
            <a:r>
              <a:t/>
            </a:r>
            <a:endParaRPr sz="1100">
              <a:solidFill>
                <a:schemeClr val="dk1"/>
              </a:solidFill>
            </a:endParaRPr>
          </a:p>
        </p:txBody>
      </p:sp>
      <p:sp>
        <p:nvSpPr>
          <p:cNvPr id="103" name="Google Shape;103;g2f0f410f862_0_37"/>
          <p:cNvSpPr txBox="1"/>
          <p:nvPr/>
        </p:nvSpPr>
        <p:spPr>
          <a:xfrm>
            <a:off x="392475" y="7105075"/>
            <a:ext cx="3632100" cy="20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 </a:t>
            </a:r>
            <a:r>
              <a:rPr b="1" lang="en">
                <a:solidFill>
                  <a:schemeClr val="dk1"/>
                </a:solidFill>
              </a:rPr>
              <a:t>Vigil</a:t>
            </a:r>
            <a:endParaRPr sz="1800">
              <a:solidFill>
                <a:schemeClr val="dk1"/>
              </a:solidFill>
            </a:endParaRPr>
          </a:p>
          <a:p>
            <a:pPr indent="0" lvl="0" marL="0" rtl="0" algn="ctr">
              <a:spcBef>
                <a:spcPts val="0"/>
              </a:spcBef>
              <a:spcAft>
                <a:spcPts val="0"/>
              </a:spcAft>
              <a:buNone/>
            </a:pPr>
            <a:r>
              <a:rPr lang="en" sz="1800">
                <a:solidFill>
                  <a:schemeClr val="dk1"/>
                </a:solidFill>
              </a:rPr>
              <a:t> </a:t>
            </a:r>
            <a:r>
              <a:rPr lang="en" sz="1100">
                <a:solidFill>
                  <a:schemeClr val="dk1"/>
                </a:solidFill>
              </a:rPr>
              <a:t>David S. - Troop 165</a:t>
            </a:r>
            <a:endParaRPr sz="1100">
              <a:solidFill>
                <a:schemeClr val="dk1"/>
              </a:solidFill>
            </a:endParaRPr>
          </a:p>
          <a:p>
            <a:pPr indent="0" lvl="0" marL="0" rtl="0" algn="ctr">
              <a:spcBef>
                <a:spcPts val="0"/>
              </a:spcBef>
              <a:spcAft>
                <a:spcPts val="0"/>
              </a:spcAft>
              <a:buNone/>
            </a:pPr>
            <a:r>
              <a:rPr lang="en" sz="1100">
                <a:solidFill>
                  <a:schemeClr val="dk1"/>
                </a:solidFill>
              </a:rPr>
              <a:t> Cindy R. - Crew 1791</a:t>
            </a:r>
            <a:endParaRPr sz="1100">
              <a:solidFill>
                <a:schemeClr val="dk1"/>
              </a:solidFill>
            </a:endParaRPr>
          </a:p>
          <a:p>
            <a:pPr indent="0" lvl="0" marL="0" rtl="0" algn="ctr">
              <a:spcBef>
                <a:spcPts val="0"/>
              </a:spcBef>
              <a:spcAft>
                <a:spcPts val="0"/>
              </a:spcAft>
              <a:buNone/>
            </a:pPr>
            <a:r>
              <a:rPr lang="en" sz="1100">
                <a:solidFill>
                  <a:schemeClr val="dk1"/>
                </a:solidFill>
              </a:rPr>
              <a:t> Jonathan K. - Troop 919</a:t>
            </a:r>
            <a:endParaRPr sz="1100">
              <a:solidFill>
                <a:schemeClr val="dk1"/>
              </a:solidFill>
            </a:endParaRPr>
          </a:p>
          <a:p>
            <a:pPr indent="0" lvl="0" marL="0" rtl="0" algn="ctr">
              <a:spcBef>
                <a:spcPts val="0"/>
              </a:spcBef>
              <a:spcAft>
                <a:spcPts val="0"/>
              </a:spcAft>
              <a:buNone/>
            </a:pPr>
            <a:r>
              <a:rPr lang="en" sz="1100">
                <a:solidFill>
                  <a:schemeClr val="dk1"/>
                </a:solidFill>
              </a:rPr>
              <a:t> Zander C. - Troop 1142</a:t>
            </a:r>
            <a:endParaRPr sz="1100">
              <a:solidFill>
                <a:schemeClr val="dk1"/>
              </a:solidFill>
            </a:endParaRPr>
          </a:p>
          <a:p>
            <a:pPr indent="0" lvl="0" marL="0" rtl="0" algn="ctr">
              <a:spcBef>
                <a:spcPts val="0"/>
              </a:spcBef>
              <a:spcAft>
                <a:spcPts val="0"/>
              </a:spcAft>
              <a:buNone/>
            </a:pPr>
            <a:r>
              <a:rPr lang="en" sz="1100">
                <a:solidFill>
                  <a:schemeClr val="dk1"/>
                </a:solidFill>
              </a:rPr>
              <a:t>Ginger H. - Troop 912</a:t>
            </a:r>
            <a:endParaRPr sz="1100">
              <a:solidFill>
                <a:schemeClr val="dk1"/>
              </a:solidFill>
            </a:endParaRPr>
          </a:p>
          <a:p>
            <a:pPr indent="0" lvl="0" marL="0" rtl="0" algn="ctr">
              <a:spcBef>
                <a:spcPts val="0"/>
              </a:spcBef>
              <a:spcAft>
                <a:spcPts val="0"/>
              </a:spcAft>
              <a:buNone/>
            </a:pPr>
            <a:r>
              <a:rPr lang="en" sz="1100">
                <a:solidFill>
                  <a:schemeClr val="dk1"/>
                </a:solidFill>
              </a:rPr>
              <a:t>Meg L. - Troop 9903</a:t>
            </a:r>
            <a:endParaRPr sz="1100">
              <a:solidFill>
                <a:schemeClr val="dk1"/>
              </a:solidFill>
            </a:endParaRPr>
          </a:p>
          <a:p>
            <a:pPr indent="0" lvl="0" marL="0" rtl="0" algn="ctr">
              <a:spcBef>
                <a:spcPts val="0"/>
              </a:spcBef>
              <a:spcAft>
                <a:spcPts val="0"/>
              </a:spcAft>
              <a:buNone/>
            </a:pPr>
            <a:r>
              <a:rPr lang="en" sz="1100">
                <a:solidFill>
                  <a:schemeClr val="dk1"/>
                </a:solidFill>
              </a:rPr>
              <a:t>Aiden H. - Troop 181</a:t>
            </a:r>
            <a:endParaRPr sz="11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graphicFrame>
        <p:nvGraphicFramePr>
          <p:cNvPr id="108" name="Google Shape;108;g2f0f410f862_0_52"/>
          <p:cNvGraphicFramePr/>
          <p:nvPr/>
        </p:nvGraphicFramePr>
        <p:xfrm>
          <a:off x="487801" y="5709088"/>
          <a:ext cx="3000000" cy="3000000"/>
        </p:xfrm>
        <a:graphic>
          <a:graphicData uri="http://schemas.openxmlformats.org/drawingml/2006/table">
            <a:tbl>
              <a:tblPr bandRow="1">
                <a:noFill/>
                <a:tableStyleId>{E0D5135C-9EC5-4621-9EB9-A4155D6397FA}</a:tableStyleId>
              </a:tblPr>
              <a:tblGrid>
                <a:gridCol w="1979050"/>
                <a:gridCol w="1050575"/>
                <a:gridCol w="1666225"/>
                <a:gridCol w="2020075"/>
              </a:tblGrid>
              <a:tr h="3076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highlight>
                            <a:schemeClr val="lt1"/>
                          </a:highlight>
                        </a:rPr>
                        <a:t>Position</a:t>
                      </a:r>
                      <a:endParaRPr b="1" sz="12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highlight>
                            <a:schemeClr val="lt1"/>
                          </a:highlight>
                        </a:rPr>
                        <a:t>Name</a:t>
                      </a:r>
                      <a:endParaRPr b="1" sz="12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highlight>
                            <a:schemeClr val="lt1"/>
                          </a:highlight>
                        </a:rPr>
                        <a:t>Phone</a:t>
                      </a:r>
                      <a:endParaRPr b="1" sz="12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highlight>
                            <a:schemeClr val="lt1"/>
                          </a:highlight>
                        </a:rPr>
                        <a:t>Email</a:t>
                      </a:r>
                      <a:endParaRPr b="1" sz="12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highlight>
                            <a:schemeClr val="lt1"/>
                          </a:highlight>
                        </a:rPr>
                        <a:t>Lodge Chief</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a:highlight>
                            <a:schemeClr val="lt1"/>
                          </a:highlight>
                        </a:rPr>
                        <a:t>Conner M.</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highlight>
                            <a:schemeClr val="lt1"/>
                          </a:highlight>
                        </a:rPr>
                        <a:t>(309) 713-6393</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highlight>
                            <a:schemeClr val="lt1"/>
                          </a:highlight>
                        </a:rPr>
                        <a:t>lodgechief@wq23.org</a:t>
                      </a:r>
                      <a:endParaRPr sz="1150">
                        <a:solidFill>
                          <a:srgbClr val="1D9BD1"/>
                        </a:solidFill>
                        <a:highlight>
                          <a:schemeClr val="lt1"/>
                        </a:highlight>
                      </a:endParaRPr>
                    </a:p>
                    <a:p>
                      <a:pPr indent="0" lvl="0" marL="0" marR="0" rtl="0" algn="l">
                        <a:lnSpc>
                          <a:spcPct val="100000"/>
                        </a:lnSpc>
                        <a:spcBef>
                          <a:spcPts val="0"/>
                        </a:spcBef>
                        <a:spcAft>
                          <a:spcPts val="0"/>
                        </a:spcAft>
                        <a:buClr>
                          <a:schemeClr val="dk1"/>
                        </a:buClr>
                        <a:buSzPts val="1200"/>
                        <a:buFont typeface="Arial"/>
                        <a:buNone/>
                      </a:pPr>
                      <a:r>
                        <a:t/>
                      </a:r>
                      <a:endParaRPr sz="1100" u="none" cap="none" strike="noStrike">
                        <a:solidFill>
                          <a:schemeClr val="dk1"/>
                        </a:solidFill>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9575">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highlight>
                            <a:schemeClr val="lt1"/>
                          </a:highlight>
                        </a:rPr>
                        <a:t>Lodge Vice Chief</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highlight>
                            <a:schemeClr val="lt1"/>
                          </a:highlight>
                        </a:rPr>
                        <a:t>Matthew L</a:t>
                      </a:r>
                      <a:r>
                        <a:rPr lang="en" sz="1100" u="none" cap="none" strike="noStrike">
                          <a:highlight>
                            <a:schemeClr val="lt1"/>
                          </a:highlight>
                        </a:rPr>
                        <a:t>. </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highlight>
                            <a:schemeClr val="lt1"/>
                          </a:highlight>
                        </a:rPr>
                        <a:t>(309) 214-1321</a:t>
                      </a:r>
                      <a:endParaRPr sz="1100" u="none" cap="none" strike="noStrike">
                        <a:highlight>
                          <a:schemeClr val="lt1"/>
                        </a:highlight>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highlight>
                            <a:schemeClr val="lt1"/>
                          </a:highlight>
                        </a:rPr>
                        <a:t> lodgevicechief@wq23.org</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highlight>
                            <a:schemeClr val="lt1"/>
                          </a:highlight>
                        </a:rPr>
                        <a:t>Lodge Treasurer </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a:highlight>
                            <a:schemeClr val="lt1"/>
                          </a:highlight>
                        </a:rPr>
                        <a:t>Zander C.</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Arial"/>
                        <a:buNone/>
                      </a:pPr>
                      <a:r>
                        <a:rPr lang="en" sz="1100" u="none" cap="none" strike="noStrike">
                          <a:solidFill>
                            <a:schemeClr val="dk1"/>
                          </a:solidFill>
                          <a:highlight>
                            <a:schemeClr val="lt1"/>
                          </a:highlight>
                        </a:rPr>
                        <a:t>(309) 620-1590</a:t>
                      </a:r>
                      <a:endParaRPr sz="1100" u="none" cap="none" strike="noStrike">
                        <a:solidFill>
                          <a:schemeClr val="dk1"/>
                        </a:solidFill>
                        <a:highlight>
                          <a:schemeClr val="lt1"/>
                        </a:highlight>
                      </a:endParaRPr>
                    </a:p>
                    <a:p>
                      <a:pPr indent="0" lvl="0" marL="0" marR="0" rtl="0" algn="l">
                        <a:lnSpc>
                          <a:spcPct val="100000"/>
                        </a:lnSpc>
                        <a:spcBef>
                          <a:spcPts val="0"/>
                        </a:spcBef>
                        <a:spcAft>
                          <a:spcPts val="0"/>
                        </a:spcAft>
                        <a:buClr>
                          <a:srgbClr val="000000"/>
                        </a:buClr>
                        <a:buSzPts val="1200"/>
                        <a:buFont typeface="Arial"/>
                        <a:buNone/>
                      </a:pPr>
                      <a:r>
                        <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150">
                          <a:solidFill>
                            <a:schemeClr val="dk1"/>
                          </a:solidFill>
                          <a:highlight>
                            <a:schemeClr val="lt1"/>
                          </a:highlight>
                        </a:rPr>
                        <a:t> lodgeadvisor@wq23.org</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5275">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highlight>
                            <a:schemeClr val="lt1"/>
                          </a:highlight>
                        </a:rPr>
                        <a:t>L</a:t>
                      </a:r>
                      <a:r>
                        <a:rPr lang="en" sz="1100" u="none" cap="none" strike="noStrike">
                          <a:highlight>
                            <a:schemeClr val="lt1"/>
                          </a:highlight>
                        </a:rPr>
                        <a:t>odge Secretary </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50"/>
                        <a:buFont typeface="Arial"/>
                        <a:buNone/>
                      </a:pPr>
                      <a:r>
                        <a:rPr lang="en" sz="1150">
                          <a:highlight>
                            <a:schemeClr val="lt1"/>
                          </a:highlight>
                        </a:rPr>
                        <a:t>Becca H.</a:t>
                      </a:r>
                      <a:endParaRPr sz="115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highlight>
                            <a:schemeClr val="lt1"/>
                          </a:highlight>
                        </a:rPr>
                        <a:t>(309) 831-8111</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50">
                          <a:solidFill>
                            <a:schemeClr val="dk1"/>
                          </a:solidFill>
                          <a:highlight>
                            <a:schemeClr val="lt1"/>
                          </a:highlight>
                        </a:rPr>
                        <a:t>lodgesecretary@wq23.org</a:t>
                      </a:r>
                      <a:endParaRPr sz="1100" u="none" cap="none" strike="noStrike">
                        <a:solidFill>
                          <a:schemeClr val="dk1"/>
                        </a:solidFill>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109" name="Google Shape;109;g2f0f410f862_0_52"/>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110" name="Google Shape;110;g2f0f410f862_0_52"/>
          <p:cNvSpPr txBox="1"/>
          <p:nvPr/>
        </p:nvSpPr>
        <p:spPr>
          <a:xfrm>
            <a:off x="3754800" y="9306100"/>
            <a:ext cx="262800" cy="32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5</a:t>
            </a:r>
            <a:endParaRPr b="1" i="0" sz="1400" u="none" cap="none" strike="noStrike">
              <a:solidFill>
                <a:srgbClr val="000000"/>
              </a:solidFill>
              <a:latin typeface="Arial"/>
              <a:ea typeface="Arial"/>
              <a:cs typeface="Arial"/>
              <a:sym typeface="Arial"/>
            </a:endParaRPr>
          </a:p>
        </p:txBody>
      </p:sp>
      <p:sp>
        <p:nvSpPr>
          <p:cNvPr id="111" name="Google Shape;111;g2f0f410f862_0_52"/>
          <p:cNvSpPr txBox="1"/>
          <p:nvPr/>
        </p:nvSpPr>
        <p:spPr>
          <a:xfrm>
            <a:off x="4424550" y="2766350"/>
            <a:ext cx="3103200" cy="51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a:solidFill>
                  <a:schemeClr val="dk1"/>
                </a:solidFill>
                <a:highlight>
                  <a:schemeClr val="lt1"/>
                </a:highlight>
              </a:rPr>
              <a:t>The Newsletter is going Digital!</a:t>
            </a:r>
            <a:endParaRPr b="1" i="0" sz="18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00FF00"/>
              </a:highlight>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1800" u="none" cap="none" strike="noStrike">
              <a:solidFill>
                <a:srgbClr val="000000"/>
              </a:solidFill>
              <a:highlight>
                <a:srgbClr val="00FF00"/>
              </a:highlight>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1800" u="none" cap="none" strike="noStrike">
              <a:solidFill>
                <a:srgbClr val="000000"/>
              </a:solidFill>
              <a:highlight>
                <a:srgbClr val="00FF00"/>
              </a:highlight>
              <a:latin typeface="Arial"/>
              <a:ea typeface="Arial"/>
              <a:cs typeface="Arial"/>
              <a:sym typeface="Arial"/>
            </a:endParaRPr>
          </a:p>
          <a:p>
            <a:pPr indent="0" lvl="0" marL="0" marR="0" rtl="0" algn="l">
              <a:lnSpc>
                <a:spcPct val="107916"/>
              </a:lnSpc>
              <a:spcBef>
                <a:spcPts val="0"/>
              </a:spcBef>
              <a:spcAft>
                <a:spcPts val="0"/>
              </a:spcAft>
              <a:buClr>
                <a:schemeClr val="dk1"/>
              </a:buClr>
              <a:buSzPts val="1100"/>
              <a:buFont typeface="Arial"/>
              <a:buNone/>
            </a:pPr>
            <a:r>
              <a:t/>
            </a:r>
            <a:endParaRPr b="0" i="0" sz="11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chemeClr val="lt1"/>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400" u="none" cap="none" strike="noStrike">
              <a:solidFill>
                <a:schemeClr val="dk1"/>
              </a:solidFill>
              <a:highlight>
                <a:srgbClr val="00FF00"/>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highlight>
                <a:srgbClr val="00FF00"/>
              </a:highlight>
            </a:endParaRPr>
          </a:p>
          <a:p>
            <a:pPr indent="0" lvl="0" marL="0" marR="0" rtl="0" algn="l">
              <a:lnSpc>
                <a:spcPct val="100000"/>
              </a:lnSpc>
              <a:spcBef>
                <a:spcPts val="800"/>
              </a:spcBef>
              <a:spcAft>
                <a:spcPts val="0"/>
              </a:spcAft>
              <a:buClr>
                <a:schemeClr val="dk1"/>
              </a:buClr>
              <a:buSzPts val="1100"/>
              <a:buFont typeface="Arial"/>
              <a:buNone/>
            </a:pPr>
            <a:r>
              <a:t/>
            </a:r>
            <a:endParaRPr sz="1200">
              <a:highlight>
                <a:srgbClr val="00FF00"/>
              </a:highlight>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highlight>
                <a:srgbClr val="00FF00"/>
              </a:highlight>
              <a:latin typeface="Arial"/>
              <a:ea typeface="Arial"/>
              <a:cs typeface="Arial"/>
              <a:sym typeface="Arial"/>
            </a:endParaRPr>
          </a:p>
        </p:txBody>
      </p:sp>
      <p:sp>
        <p:nvSpPr>
          <p:cNvPr id="112" name="Google Shape;112;g2f0f410f862_0_52"/>
          <p:cNvSpPr txBox="1"/>
          <p:nvPr/>
        </p:nvSpPr>
        <p:spPr>
          <a:xfrm>
            <a:off x="242600" y="5307500"/>
            <a:ext cx="7206300" cy="32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Arial"/>
                <a:ea typeface="Arial"/>
                <a:cs typeface="Arial"/>
                <a:sym typeface="Arial"/>
              </a:rPr>
              <a:t>Here Are Your Lodge Officers and How to Contact Them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 name="Google Shape;113;g2f0f410f862_0_52"/>
          <p:cNvSpPr txBox="1"/>
          <p:nvPr/>
        </p:nvSpPr>
        <p:spPr>
          <a:xfrm>
            <a:off x="4424550" y="3088175"/>
            <a:ext cx="3202500" cy="171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 sz="1100">
                <a:solidFill>
                  <a:schemeClr val="dk1"/>
                </a:solidFill>
                <a:highlight>
                  <a:schemeClr val="lt1"/>
                </a:highlight>
              </a:rPr>
              <a:t>After a long debate in the LEC, we have decided to stop sending the newsletter starting 2026. The newsletter will still be made, but it will be posted digitally on the lodge website. To find these newsletters go to </a:t>
            </a:r>
            <a:r>
              <a:rPr lang="en" sz="1100" u="sng">
                <a:solidFill>
                  <a:schemeClr val="hlink"/>
                </a:solidFill>
                <a:highlight>
                  <a:schemeClr val="lt1"/>
                </a:highlight>
                <a:hlinkClick r:id="rId4"/>
              </a:rPr>
              <a:t>wq23.org</a:t>
            </a:r>
            <a:r>
              <a:rPr b="1" lang="en" sz="1100">
                <a:solidFill>
                  <a:schemeClr val="dk1"/>
                </a:solidFill>
                <a:highlight>
                  <a:schemeClr val="lt1"/>
                </a:highlight>
              </a:rPr>
              <a:t>, </a:t>
            </a:r>
            <a:r>
              <a:rPr lang="en" sz="1100">
                <a:solidFill>
                  <a:schemeClr val="dk1"/>
                </a:solidFill>
                <a:highlight>
                  <a:schemeClr val="lt1"/>
                </a:highlight>
              </a:rPr>
              <a:t>click on the menu button, and then click on The Arrow Newsletter. There you will find the newsletters every fall, winter, and spring!</a:t>
            </a:r>
            <a:endParaRPr i="0" sz="1100" u="none" cap="none" strike="noStrike">
              <a:solidFill>
                <a:schemeClr val="dk1"/>
              </a:solidFill>
              <a:highlight>
                <a:schemeClr val="lt1"/>
              </a:highlight>
            </a:endParaRPr>
          </a:p>
          <a:p>
            <a:pPr indent="0" lvl="0" marL="0" marR="0" rtl="0" algn="l">
              <a:lnSpc>
                <a:spcPct val="115000"/>
              </a:lnSpc>
              <a:spcBef>
                <a:spcPts val="0"/>
              </a:spcBef>
              <a:spcAft>
                <a:spcPts val="0"/>
              </a:spcAft>
              <a:buClr>
                <a:srgbClr val="000000"/>
              </a:buClr>
              <a:buSzPts val="115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14" name="Google Shape;114;g2f0f410f862_0_52"/>
          <p:cNvSpPr txBox="1"/>
          <p:nvPr/>
        </p:nvSpPr>
        <p:spPr>
          <a:xfrm>
            <a:off x="392475" y="341025"/>
            <a:ext cx="3277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highlight>
                  <a:schemeClr val="lt1"/>
                </a:highlight>
                <a:latin typeface="Arial"/>
                <a:ea typeface="Arial"/>
                <a:cs typeface="Arial"/>
                <a:sym typeface="Arial"/>
              </a:rPr>
              <a:t>Follow Our Social Medias!</a:t>
            </a:r>
            <a:endParaRPr b="1" i="0" sz="1400" u="none" cap="none" strike="noStrike">
              <a:solidFill>
                <a:srgbClr val="000000"/>
              </a:solidFill>
              <a:highlight>
                <a:schemeClr val="lt1"/>
              </a:highlight>
              <a:latin typeface="Arial"/>
              <a:ea typeface="Arial"/>
              <a:cs typeface="Arial"/>
              <a:sym typeface="Arial"/>
            </a:endParaRPr>
          </a:p>
        </p:txBody>
      </p:sp>
      <p:sp>
        <p:nvSpPr>
          <p:cNvPr id="115" name="Google Shape;115;g2f0f410f862_0_52"/>
          <p:cNvSpPr txBox="1"/>
          <p:nvPr/>
        </p:nvSpPr>
        <p:spPr>
          <a:xfrm>
            <a:off x="155550" y="674350"/>
            <a:ext cx="3869400" cy="152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Wenasa Quenhotan has multiple social media platforms where we post updates on lodge events, awards, etc. If you want to see pictures from fall fellowship, see people who were tapped out for the Vigil Honor, and more follow our socials. You can reach both Facebook and Instagram at </a:t>
            </a:r>
            <a:r>
              <a:rPr b="1" lang="en" sz="1100">
                <a:solidFill>
                  <a:schemeClr val="dk1"/>
                </a:solidFill>
                <a:highlight>
                  <a:schemeClr val="lt1"/>
                </a:highlight>
              </a:rPr>
              <a:t>wq23oa. </a:t>
            </a:r>
            <a:r>
              <a:rPr lang="en" sz="1100">
                <a:solidFill>
                  <a:schemeClr val="dk1"/>
                </a:solidFill>
                <a:highlight>
                  <a:schemeClr val="lt1"/>
                </a:highlight>
              </a:rPr>
              <a:t>Go follow!</a:t>
            </a:r>
            <a:endParaRPr sz="1100">
              <a:solidFill>
                <a:schemeClr val="dk1"/>
              </a:solidFill>
              <a:highlight>
                <a:schemeClr val="lt1"/>
              </a:highlight>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highlight>
                <a:schemeClr val="lt1"/>
              </a:highlight>
            </a:endParaRPr>
          </a:p>
        </p:txBody>
      </p:sp>
      <p:graphicFrame>
        <p:nvGraphicFramePr>
          <p:cNvPr id="116" name="Google Shape;116;g2f0f410f862_0_52"/>
          <p:cNvGraphicFramePr/>
          <p:nvPr/>
        </p:nvGraphicFramePr>
        <p:xfrm>
          <a:off x="247313" y="7545100"/>
          <a:ext cx="3000000" cy="3000000"/>
        </p:xfrm>
        <a:graphic>
          <a:graphicData uri="http://schemas.openxmlformats.org/drawingml/2006/table">
            <a:tbl>
              <a:tblPr bandRow="1">
                <a:noFill/>
                <a:tableStyleId>{E0D5135C-9EC5-4621-9EB9-A4155D6397FA}</a:tableStyleId>
              </a:tblPr>
              <a:tblGrid>
                <a:gridCol w="1133200"/>
                <a:gridCol w="1299400"/>
                <a:gridCol w="1188425"/>
                <a:gridCol w="1440800"/>
                <a:gridCol w="2180225"/>
              </a:tblGrid>
              <a:tr h="3076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District Name</a:t>
                      </a:r>
                      <a:endParaRPr b="1" sz="12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Chapter Name</a:t>
                      </a:r>
                      <a:endParaRPr b="1" sz="12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Chapter Chief</a:t>
                      </a:r>
                      <a:endParaRPr b="1" sz="12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Phone</a:t>
                      </a:r>
                      <a:endParaRPr b="1" sz="12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Email</a:t>
                      </a:r>
                      <a:endParaRPr b="1" sz="12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4775">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Heartland</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Lawasgoteu</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highlight>
                            <a:schemeClr val="lt1"/>
                          </a:highlight>
                        </a:rPr>
                        <a:t>Sofia M. </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highlight>
                            <a:schemeClr val="lt1"/>
                          </a:highlight>
                        </a:rPr>
                        <a:t>(309) 989-0751</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lang="en" sz="1150">
                          <a:solidFill>
                            <a:schemeClr val="dk1"/>
                          </a:solidFill>
                          <a:highlight>
                            <a:schemeClr val="lt1"/>
                          </a:highlight>
                        </a:rPr>
                        <a:t> lawasgoteu@wq23.org</a:t>
                      </a:r>
                      <a:endParaRPr sz="1100" u="none" cap="none" strike="noStrike">
                        <a:solidFill>
                          <a:schemeClr val="dk1"/>
                        </a:solidFill>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7600">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Lowaneu</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Lowaneu</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highlight>
                            <a:schemeClr val="lt1"/>
                          </a:highlight>
                        </a:rPr>
                        <a:t>Vacant</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highlight>
                            <a:schemeClr val="lt1"/>
                          </a:highlight>
                        </a:rPr>
                        <a:t>(779) 732-0103</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50">
                          <a:solidFill>
                            <a:schemeClr val="dk1"/>
                          </a:solidFill>
                          <a:highlight>
                            <a:schemeClr val="lt1"/>
                          </a:highlight>
                        </a:rPr>
                        <a:t>lowaneu@wq23.org</a:t>
                      </a:r>
                      <a:endParaRPr sz="1100" u="none" cap="none" strike="noStrike">
                        <a:solidFill>
                          <a:schemeClr val="dk1"/>
                        </a:solidFill>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7600">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Crossroads</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Mattameechen</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a:highlight>
                            <a:schemeClr val="lt1"/>
                          </a:highlight>
                        </a:rPr>
                        <a:t>Elijah A. </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50" u="none" cap="none" strike="noStrike">
                          <a:solidFill>
                            <a:srgbClr val="1D1C1D"/>
                          </a:solidFill>
                          <a:highlight>
                            <a:schemeClr val="lt1"/>
                          </a:highlight>
                        </a:rPr>
                        <a:t>(309) 336-4815</a:t>
                      </a:r>
                      <a:endParaRPr sz="1100" u="none" cap="none" strike="noStrike">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50">
                          <a:solidFill>
                            <a:schemeClr val="dk1"/>
                          </a:solidFill>
                          <a:highlight>
                            <a:schemeClr val="lt1"/>
                          </a:highlight>
                        </a:rPr>
                        <a:t>mattameechen@wq23.org</a:t>
                      </a:r>
                      <a:endParaRPr sz="1100" cap="none" strike="noStrike">
                        <a:solidFill>
                          <a:schemeClr val="dk1"/>
                        </a:solidFill>
                        <a:highlight>
                          <a:schemeClr val="lt1"/>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3750">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Wotamalo</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u="none" cap="none" strike="noStrike"/>
                        <a:t>Wotamalo</a:t>
                      </a:r>
                      <a:endParaRPr sz="1100" u="none" cap="none" strike="noStrike"/>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00">
                          <a:highlight>
                            <a:schemeClr val="lt1"/>
                          </a:highlight>
                        </a:rPr>
                        <a:t>Daniel S. </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lang="en" sz="1100" u="none" cap="none" strike="noStrike">
                          <a:solidFill>
                            <a:schemeClr val="dk1"/>
                          </a:solidFill>
                          <a:highlight>
                            <a:schemeClr val="lt1"/>
                          </a:highlight>
                        </a:rPr>
                        <a:t>(309) 613-5550</a:t>
                      </a:r>
                      <a:endParaRPr sz="1100" u="none" cap="none" strike="noStrike">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150">
                          <a:solidFill>
                            <a:schemeClr val="dk1"/>
                          </a:solidFill>
                          <a:highlight>
                            <a:schemeClr val="lt1"/>
                          </a:highlight>
                        </a:rPr>
                        <a:t> wotamalo@wq23.org</a:t>
                      </a:r>
                      <a:endParaRPr sz="1100" u="none" cap="none" strike="noStrike">
                        <a:solidFill>
                          <a:schemeClr val="dk1"/>
                        </a:solidFill>
                        <a:highlight>
                          <a:schemeClr val="lt1"/>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descr="File:Instagram logo 2016.svg - Wikipedia" id="117" name="Google Shape;117;g2f0f410f862_0_52"/>
          <p:cNvPicPr preferRelativeResize="0"/>
          <p:nvPr/>
        </p:nvPicPr>
        <p:blipFill rotWithShape="1">
          <a:blip r:embed="rId5">
            <a:alphaModFix/>
          </a:blip>
          <a:srcRect b="0" l="0" r="0" t="0"/>
          <a:stretch/>
        </p:blipFill>
        <p:spPr>
          <a:xfrm>
            <a:off x="2169300" y="2023275"/>
            <a:ext cx="2002150" cy="2002150"/>
          </a:xfrm>
          <a:prstGeom prst="rect">
            <a:avLst/>
          </a:prstGeom>
          <a:noFill/>
          <a:ln>
            <a:noFill/>
          </a:ln>
        </p:spPr>
      </p:pic>
      <p:pic>
        <p:nvPicPr>
          <p:cNvPr descr="File:Facebook logo (square).png - Wikipedia" id="118" name="Google Shape;118;g2f0f410f862_0_52"/>
          <p:cNvPicPr preferRelativeResize="0"/>
          <p:nvPr/>
        </p:nvPicPr>
        <p:blipFill rotWithShape="1">
          <a:blip r:embed="rId6">
            <a:alphaModFix/>
          </a:blip>
          <a:srcRect b="0" l="0" r="0" t="0"/>
          <a:stretch/>
        </p:blipFill>
        <p:spPr>
          <a:xfrm>
            <a:off x="392475" y="3084500"/>
            <a:ext cx="1718150" cy="1718150"/>
          </a:xfrm>
          <a:prstGeom prst="rect">
            <a:avLst/>
          </a:prstGeom>
          <a:noFill/>
          <a:ln>
            <a:noFill/>
          </a:ln>
        </p:spPr>
      </p:pic>
      <p:pic>
        <p:nvPicPr>
          <p:cNvPr id="119" name="Google Shape;119;g2f0f410f862_0_52"/>
          <p:cNvPicPr preferRelativeResize="0"/>
          <p:nvPr/>
        </p:nvPicPr>
        <p:blipFill>
          <a:blip r:embed="rId7">
            <a:alphaModFix/>
          </a:blip>
          <a:stretch>
            <a:fillRect/>
          </a:stretch>
        </p:blipFill>
        <p:spPr>
          <a:xfrm>
            <a:off x="4323850" y="152400"/>
            <a:ext cx="2879875" cy="23362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2f0f410f862_0_67"/>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125" name="Google Shape;125;g2f0f410f862_0_67"/>
          <p:cNvSpPr txBox="1"/>
          <p:nvPr/>
        </p:nvSpPr>
        <p:spPr>
          <a:xfrm>
            <a:off x="3747900" y="9327700"/>
            <a:ext cx="276600" cy="30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6</a:t>
            </a:r>
            <a:endParaRPr b="1" i="0" sz="1400" u="none" cap="none" strike="noStrike">
              <a:solidFill>
                <a:srgbClr val="000000"/>
              </a:solidFill>
              <a:latin typeface="Arial"/>
              <a:ea typeface="Arial"/>
              <a:cs typeface="Arial"/>
              <a:sym typeface="Arial"/>
            </a:endParaRPr>
          </a:p>
        </p:txBody>
      </p:sp>
      <p:sp>
        <p:nvSpPr>
          <p:cNvPr id="126" name="Google Shape;126;g2f0f410f862_0_67"/>
          <p:cNvSpPr txBox="1"/>
          <p:nvPr/>
        </p:nvSpPr>
        <p:spPr>
          <a:xfrm>
            <a:off x="4143300" y="5360363"/>
            <a:ext cx="3312900" cy="3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000000"/>
                </a:solidFill>
                <a:highlight>
                  <a:schemeClr val="lt1"/>
                </a:highlight>
                <a:latin typeface="Arial"/>
                <a:ea typeface="Arial"/>
                <a:cs typeface="Arial"/>
                <a:sym typeface="Arial"/>
              </a:rPr>
              <a:t>Upcoming Events</a:t>
            </a:r>
            <a:endParaRPr b="1"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200" u="none" cap="none" strike="noStrike">
              <a:solidFill>
                <a:srgbClr val="000000"/>
              </a:solidFill>
              <a:highlight>
                <a:schemeClr val="lt1"/>
              </a:highlight>
              <a:latin typeface="Arial"/>
              <a:ea typeface="Arial"/>
              <a:cs typeface="Arial"/>
              <a:sym typeface="Arial"/>
            </a:endParaRPr>
          </a:p>
        </p:txBody>
      </p:sp>
      <p:sp>
        <p:nvSpPr>
          <p:cNvPr id="127" name="Google Shape;127;g2f0f410f862_0_67"/>
          <p:cNvSpPr txBox="1"/>
          <p:nvPr/>
        </p:nvSpPr>
        <p:spPr>
          <a:xfrm>
            <a:off x="4483425" y="5801850"/>
            <a:ext cx="2896500" cy="282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800"/>
              </a:spcBef>
              <a:spcAft>
                <a:spcPts val="0"/>
              </a:spcAft>
              <a:buClr>
                <a:schemeClr val="dk1"/>
              </a:buClr>
              <a:buSzPts val="1100"/>
              <a:buFont typeface="Arial"/>
              <a:buNone/>
            </a:pPr>
            <a:r>
              <a:rPr b="0" i="0" lang="en" sz="1150" u="none" cap="none" strike="noStrike">
                <a:solidFill>
                  <a:schemeClr val="dk1"/>
                </a:solidFill>
                <a:highlight>
                  <a:schemeClr val="lt1"/>
                </a:highlight>
                <a:latin typeface="Arial"/>
                <a:ea typeface="Arial"/>
                <a:cs typeface="Arial"/>
                <a:sym typeface="Arial"/>
              </a:rPr>
              <a:t>Here is a list of the upcoming Lodge events that will be happening in 2025-2026. </a:t>
            </a:r>
            <a:endParaRPr b="0" i="0" sz="115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t/>
            </a:r>
            <a:endParaRPr b="0" i="0" sz="115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rPr b="1" i="0" lang="en" sz="1150" u="none" cap="none" strike="noStrike">
                <a:solidFill>
                  <a:schemeClr val="dk1"/>
                </a:solidFill>
                <a:highlight>
                  <a:schemeClr val="lt1"/>
                </a:highlight>
                <a:latin typeface="Arial"/>
                <a:ea typeface="Arial"/>
                <a:cs typeface="Arial"/>
                <a:sym typeface="Arial"/>
              </a:rPr>
              <a:t>Winter Banquet: </a:t>
            </a:r>
            <a:r>
              <a:rPr b="0" i="0" lang="en" sz="1150" u="none" cap="none" strike="noStrike">
                <a:solidFill>
                  <a:schemeClr val="dk1"/>
                </a:solidFill>
                <a:highlight>
                  <a:schemeClr val="lt1"/>
                </a:highlight>
                <a:latin typeface="Arial"/>
                <a:ea typeface="Arial"/>
                <a:cs typeface="Arial"/>
                <a:sym typeface="Arial"/>
              </a:rPr>
              <a:t> Jan </a:t>
            </a:r>
            <a:r>
              <a:rPr lang="en" sz="1150">
                <a:solidFill>
                  <a:schemeClr val="dk1"/>
                </a:solidFill>
                <a:highlight>
                  <a:schemeClr val="lt1"/>
                </a:highlight>
              </a:rPr>
              <a:t>3rd</a:t>
            </a:r>
            <a:r>
              <a:rPr b="0" i="0" lang="en" sz="1150" u="none" cap="none" strike="noStrike">
                <a:solidFill>
                  <a:schemeClr val="dk1"/>
                </a:solidFill>
                <a:highlight>
                  <a:schemeClr val="lt1"/>
                </a:highlight>
                <a:latin typeface="Arial"/>
                <a:ea typeface="Arial"/>
                <a:cs typeface="Arial"/>
                <a:sym typeface="Arial"/>
              </a:rPr>
              <a:t>, 202</a:t>
            </a:r>
            <a:r>
              <a:rPr lang="en" sz="1150">
                <a:solidFill>
                  <a:schemeClr val="dk1"/>
                </a:solidFill>
                <a:highlight>
                  <a:schemeClr val="lt1"/>
                </a:highlight>
              </a:rPr>
              <a:t>6</a:t>
            </a:r>
            <a:endParaRPr b="0" i="0" sz="1150" u="none" cap="none" strike="noStrike">
              <a:solidFill>
                <a:schemeClr val="dk1"/>
              </a:solidFill>
              <a:highlight>
                <a:schemeClr val="lt1"/>
              </a:highlight>
              <a:latin typeface="Arial"/>
              <a:ea typeface="Arial"/>
              <a:cs typeface="Arial"/>
              <a:sym typeface="Arial"/>
            </a:endParaRPr>
          </a:p>
          <a:p>
            <a:pPr indent="0" lvl="0" marL="0" marR="0" rtl="0" algn="l">
              <a:lnSpc>
                <a:spcPct val="150000"/>
              </a:lnSpc>
              <a:spcBef>
                <a:spcPts val="0"/>
              </a:spcBef>
              <a:spcAft>
                <a:spcPts val="0"/>
              </a:spcAft>
              <a:buClr>
                <a:schemeClr val="dk1"/>
              </a:buClr>
              <a:buSzPts val="1100"/>
              <a:buFont typeface="Arial"/>
              <a:buNone/>
            </a:pPr>
            <a:r>
              <a:rPr b="1" i="0" lang="en" sz="1150" u="none" cap="none" strike="noStrike">
                <a:solidFill>
                  <a:schemeClr val="dk1"/>
                </a:solidFill>
                <a:highlight>
                  <a:schemeClr val="lt1"/>
                </a:highlight>
                <a:latin typeface="Arial"/>
                <a:ea typeface="Arial"/>
                <a:cs typeface="Arial"/>
                <a:sym typeface="Arial"/>
              </a:rPr>
              <a:t>Spring Fellowship: </a:t>
            </a:r>
            <a:r>
              <a:rPr lang="en" sz="1150">
                <a:solidFill>
                  <a:schemeClr val="dk1"/>
                </a:solidFill>
                <a:highlight>
                  <a:schemeClr val="lt1"/>
                </a:highlight>
              </a:rPr>
              <a:t>May 1st -3rd, 2026</a:t>
            </a:r>
            <a:endParaRPr sz="1150">
              <a:solidFill>
                <a:schemeClr val="dk1"/>
              </a:solidFill>
              <a:highlight>
                <a:schemeClr val="lt1"/>
              </a:highlight>
            </a:endParaRPr>
          </a:p>
          <a:p>
            <a:pPr indent="0" lvl="0" marL="0" marR="0" rtl="0" algn="l">
              <a:lnSpc>
                <a:spcPct val="150000"/>
              </a:lnSpc>
              <a:spcBef>
                <a:spcPts val="0"/>
              </a:spcBef>
              <a:spcAft>
                <a:spcPts val="0"/>
              </a:spcAft>
              <a:buClr>
                <a:schemeClr val="dk1"/>
              </a:buClr>
              <a:buSzPts val="1100"/>
              <a:buFont typeface="Arial"/>
              <a:buNone/>
            </a:pPr>
            <a:r>
              <a:t/>
            </a:r>
            <a:endParaRPr sz="1150">
              <a:solidFill>
                <a:schemeClr val="dk1"/>
              </a:solidFill>
              <a:highlight>
                <a:schemeClr val="lt1"/>
              </a:highlight>
            </a:endParaRPr>
          </a:p>
          <a:p>
            <a:pPr indent="0" lvl="0" marL="0" marR="0" rtl="0" algn="l">
              <a:lnSpc>
                <a:spcPct val="150000"/>
              </a:lnSpc>
              <a:spcBef>
                <a:spcPts val="0"/>
              </a:spcBef>
              <a:spcAft>
                <a:spcPts val="0"/>
              </a:spcAft>
              <a:buClr>
                <a:schemeClr val="dk1"/>
              </a:buClr>
              <a:buSzPts val="1100"/>
              <a:buFont typeface="Arial"/>
              <a:buNone/>
            </a:pPr>
            <a:r>
              <a:rPr lang="en" sz="1150">
                <a:solidFill>
                  <a:schemeClr val="dk1"/>
                </a:solidFill>
                <a:highlight>
                  <a:schemeClr val="lt1"/>
                </a:highlight>
              </a:rPr>
              <a:t>For more information on these events go to </a:t>
            </a:r>
            <a:r>
              <a:rPr lang="en" sz="1150" u="sng">
                <a:solidFill>
                  <a:schemeClr val="hlink"/>
                </a:solidFill>
                <a:highlight>
                  <a:schemeClr val="lt1"/>
                </a:highlight>
                <a:hlinkClick r:id="rId4"/>
              </a:rPr>
              <a:t>wq23.org</a:t>
            </a:r>
            <a:r>
              <a:rPr lang="en" sz="1150">
                <a:solidFill>
                  <a:schemeClr val="dk1"/>
                </a:solidFill>
                <a:highlight>
                  <a:schemeClr val="lt1"/>
                </a:highlight>
              </a:rPr>
              <a:t> There you will find in depth descriptions and </a:t>
            </a:r>
            <a:r>
              <a:rPr lang="en" sz="1150">
                <a:solidFill>
                  <a:schemeClr val="dk1"/>
                </a:solidFill>
                <a:highlight>
                  <a:schemeClr val="lt1"/>
                </a:highlight>
              </a:rPr>
              <a:t>registration</a:t>
            </a:r>
            <a:r>
              <a:rPr lang="en" sz="1150">
                <a:solidFill>
                  <a:schemeClr val="dk1"/>
                </a:solidFill>
                <a:highlight>
                  <a:schemeClr val="lt1"/>
                </a:highlight>
              </a:rPr>
              <a:t> for all upcoming events!</a:t>
            </a:r>
            <a:r>
              <a:rPr b="0" i="0" lang="en" sz="1150" u="none" cap="none" strike="noStrike">
                <a:solidFill>
                  <a:schemeClr val="dk1"/>
                </a:solidFill>
                <a:highlight>
                  <a:schemeClr val="lt1"/>
                </a:highlight>
                <a:latin typeface="Arial"/>
                <a:ea typeface="Arial"/>
                <a:cs typeface="Arial"/>
                <a:sym typeface="Arial"/>
              </a:rPr>
              <a:t>.</a:t>
            </a:r>
            <a:endParaRPr b="0" i="0" sz="1150" u="none" cap="none" strike="noStrike">
              <a:solidFill>
                <a:schemeClr val="dk1"/>
              </a:solidFill>
              <a:highlight>
                <a:schemeClr val="lt1"/>
              </a:highlight>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7916"/>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7916"/>
              </a:lnSpc>
              <a:spcBef>
                <a:spcPts val="1200"/>
              </a:spcBef>
              <a:spcAft>
                <a:spcPts val="0"/>
              </a:spcAft>
              <a:buClr>
                <a:schemeClr val="dk1"/>
              </a:buClr>
              <a:buSzPts val="11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7916"/>
              </a:lnSpc>
              <a:spcBef>
                <a:spcPts val="8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t/>
            </a:r>
            <a:endParaRPr b="0" i="0" sz="115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150"/>
              <a:buFont typeface="Arial"/>
              <a:buNone/>
            </a:pPr>
            <a:r>
              <a:t/>
            </a:r>
            <a:endParaRPr b="0" i="0" sz="1150" u="none" cap="none" strike="noStrike">
              <a:solidFill>
                <a:schemeClr val="dk1"/>
              </a:solidFill>
              <a:latin typeface="Arial"/>
              <a:ea typeface="Arial"/>
              <a:cs typeface="Arial"/>
              <a:sym typeface="Arial"/>
            </a:endParaRPr>
          </a:p>
        </p:txBody>
      </p:sp>
      <p:sp>
        <p:nvSpPr>
          <p:cNvPr id="128" name="Google Shape;128;g2f0f410f862_0_67"/>
          <p:cNvSpPr txBox="1"/>
          <p:nvPr/>
        </p:nvSpPr>
        <p:spPr>
          <a:xfrm>
            <a:off x="3593450" y="2948392"/>
            <a:ext cx="4095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7916"/>
              </a:lnSpc>
              <a:spcBef>
                <a:spcPts val="800"/>
              </a:spcBef>
              <a:spcAft>
                <a:spcPts val="0"/>
              </a:spcAft>
              <a:buClr>
                <a:schemeClr val="dk1"/>
              </a:buClr>
              <a:buSzPts val="1100"/>
              <a:buFont typeface="Arial"/>
              <a:buNone/>
            </a:pPr>
            <a:r>
              <a:rPr b="1" lang="en">
                <a:solidFill>
                  <a:schemeClr val="dk1"/>
                </a:solidFill>
                <a:highlight>
                  <a:schemeClr val="lt1"/>
                </a:highlight>
              </a:rPr>
              <a:t>Artist In residence patches</a:t>
            </a:r>
            <a:endParaRPr b="1" i="0" sz="1400" u="none" cap="none" strike="noStrike">
              <a:solidFill>
                <a:srgbClr val="000000"/>
              </a:solidFill>
              <a:highlight>
                <a:schemeClr val="lt1"/>
              </a:highlight>
              <a:latin typeface="Arial"/>
              <a:ea typeface="Arial"/>
              <a:cs typeface="Arial"/>
              <a:sym typeface="Arial"/>
            </a:endParaRPr>
          </a:p>
        </p:txBody>
      </p:sp>
      <p:sp>
        <p:nvSpPr>
          <p:cNvPr id="129" name="Google Shape;129;g2f0f410f862_0_67"/>
          <p:cNvSpPr txBox="1"/>
          <p:nvPr/>
        </p:nvSpPr>
        <p:spPr>
          <a:xfrm>
            <a:off x="4024500" y="3388975"/>
            <a:ext cx="3164100" cy="1829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7916"/>
              </a:lnSpc>
              <a:spcBef>
                <a:spcPts val="800"/>
              </a:spcBef>
              <a:spcAft>
                <a:spcPts val="0"/>
              </a:spcAft>
              <a:buClr>
                <a:schemeClr val="dk1"/>
              </a:buClr>
              <a:buSzPts val="1100"/>
              <a:buFont typeface="Arial"/>
              <a:buNone/>
            </a:pPr>
            <a:r>
              <a:rPr lang="en" sz="1150">
                <a:solidFill>
                  <a:schemeClr val="dk1"/>
                </a:solidFill>
                <a:highlight>
                  <a:schemeClr val="lt1"/>
                </a:highlight>
              </a:rPr>
              <a:t>Take a look at the amazing patches Meg L. made for our lodge! Each of these </a:t>
            </a:r>
            <a:r>
              <a:rPr lang="en" sz="1150">
                <a:solidFill>
                  <a:schemeClr val="dk1"/>
                </a:solidFill>
                <a:highlight>
                  <a:schemeClr val="lt1"/>
                </a:highlight>
              </a:rPr>
              <a:t>patches</a:t>
            </a:r>
            <a:r>
              <a:rPr lang="en" sz="1150">
                <a:solidFill>
                  <a:schemeClr val="dk1"/>
                </a:solidFill>
                <a:highlight>
                  <a:schemeClr val="lt1"/>
                </a:highlight>
              </a:rPr>
              <a:t> represent a specific event in our lodge! You will get one after fall fellowship, one after winter banquet, and the last after spring fellowship. Show up to all these events and collect the full set amazing patches that Meg made for us!</a:t>
            </a:r>
            <a:endParaRPr b="0" i="0" sz="1150" u="none" cap="none" strike="noStrike">
              <a:solidFill>
                <a:srgbClr val="000000"/>
              </a:solidFill>
              <a:highlight>
                <a:schemeClr val="lt1"/>
              </a:highlight>
              <a:latin typeface="Arial"/>
              <a:ea typeface="Arial"/>
              <a:cs typeface="Arial"/>
              <a:sym typeface="Arial"/>
            </a:endParaRPr>
          </a:p>
        </p:txBody>
      </p:sp>
      <p:sp>
        <p:nvSpPr>
          <p:cNvPr id="130" name="Google Shape;130;g2f0f410f862_0_67"/>
          <p:cNvSpPr txBox="1"/>
          <p:nvPr>
            <p:ph idx="4294967295" type="title"/>
          </p:nvPr>
        </p:nvSpPr>
        <p:spPr>
          <a:xfrm>
            <a:off x="196400" y="238025"/>
            <a:ext cx="3312900" cy="359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1400">
                <a:highlight>
                  <a:schemeClr val="lt1"/>
                </a:highlight>
              </a:rPr>
              <a:t>The Golden Kernel</a:t>
            </a:r>
            <a:endParaRPr>
              <a:highlight>
                <a:schemeClr val="lt1"/>
              </a:highlight>
            </a:endParaRPr>
          </a:p>
        </p:txBody>
      </p:sp>
      <p:pic>
        <p:nvPicPr>
          <p:cNvPr id="131" name="Google Shape;131;g2f0f410f862_0_67"/>
          <p:cNvPicPr preferRelativeResize="0"/>
          <p:nvPr/>
        </p:nvPicPr>
        <p:blipFill rotWithShape="1">
          <a:blip r:embed="rId5">
            <a:alphaModFix/>
          </a:blip>
          <a:srcRect b="5686" l="0" r="0" t="0"/>
          <a:stretch/>
        </p:blipFill>
        <p:spPr>
          <a:xfrm>
            <a:off x="4403850" y="377475"/>
            <a:ext cx="2405408" cy="2226900"/>
          </a:xfrm>
          <a:prstGeom prst="rect">
            <a:avLst/>
          </a:prstGeom>
          <a:noFill/>
          <a:ln>
            <a:noFill/>
          </a:ln>
        </p:spPr>
      </p:pic>
      <p:sp>
        <p:nvSpPr>
          <p:cNvPr id="132" name="Google Shape;132;g2f0f410f862_0_67"/>
          <p:cNvSpPr txBox="1"/>
          <p:nvPr/>
        </p:nvSpPr>
        <p:spPr>
          <a:xfrm>
            <a:off x="264950" y="6276537"/>
            <a:ext cx="3666600" cy="2226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lang="en">
                <a:highlight>
                  <a:schemeClr val="lt1"/>
                </a:highlight>
              </a:rPr>
              <a:t>Join the Lodge Executive </a:t>
            </a:r>
            <a:r>
              <a:rPr b="1" lang="en">
                <a:highlight>
                  <a:schemeClr val="lt1"/>
                </a:highlight>
              </a:rPr>
              <a:t>Committee</a:t>
            </a:r>
            <a:r>
              <a:rPr b="1" lang="en">
                <a:highlight>
                  <a:schemeClr val="lt1"/>
                </a:highlight>
              </a:rPr>
              <a:t> </a:t>
            </a:r>
            <a:endParaRPr b="0" i="0" sz="11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50" u="none" cap="none" strike="noStrike">
                <a:solidFill>
                  <a:schemeClr val="dk1"/>
                </a:solidFill>
                <a:highlight>
                  <a:schemeClr val="lt1"/>
                </a:highlight>
                <a:latin typeface="Arial"/>
                <a:ea typeface="Arial"/>
                <a:cs typeface="Arial"/>
                <a:sym typeface="Arial"/>
              </a:rPr>
              <a:t>   </a:t>
            </a:r>
            <a:r>
              <a:rPr lang="en" sz="1150">
                <a:solidFill>
                  <a:schemeClr val="dk1"/>
                </a:solidFill>
                <a:highlight>
                  <a:schemeClr val="lt1"/>
                </a:highlight>
              </a:rPr>
              <a:t>Interested</a:t>
            </a:r>
            <a:r>
              <a:rPr lang="en" sz="1150">
                <a:solidFill>
                  <a:schemeClr val="dk1"/>
                </a:solidFill>
                <a:highlight>
                  <a:schemeClr val="lt1"/>
                </a:highlight>
              </a:rPr>
              <a:t> in helping lead our lodge? Then you should join the Lodge Executive Committee! The LEC is a group of </a:t>
            </a:r>
            <a:r>
              <a:rPr lang="en" sz="1150">
                <a:solidFill>
                  <a:schemeClr val="dk1"/>
                </a:solidFill>
                <a:highlight>
                  <a:schemeClr val="lt1"/>
                </a:highlight>
              </a:rPr>
              <a:t>individuals</a:t>
            </a:r>
            <a:r>
              <a:rPr lang="en" sz="1150">
                <a:solidFill>
                  <a:schemeClr val="dk1"/>
                </a:solidFill>
                <a:highlight>
                  <a:schemeClr val="lt1"/>
                </a:highlight>
              </a:rPr>
              <a:t> made up of all ages, that help our lodge run smoothly. All are welcome to join. You need no prior experience to join, just an </a:t>
            </a:r>
            <a:r>
              <a:rPr lang="en" sz="1150">
                <a:solidFill>
                  <a:schemeClr val="dk1"/>
                </a:solidFill>
                <a:highlight>
                  <a:schemeClr val="lt1"/>
                </a:highlight>
              </a:rPr>
              <a:t>interest</a:t>
            </a:r>
            <a:r>
              <a:rPr lang="en" sz="1150">
                <a:solidFill>
                  <a:schemeClr val="dk1"/>
                </a:solidFill>
                <a:highlight>
                  <a:schemeClr val="lt1"/>
                </a:highlight>
              </a:rPr>
              <a:t> in helping our lodge. Check out </a:t>
            </a:r>
            <a:r>
              <a:rPr lang="en" sz="1150" u="sng">
                <a:solidFill>
                  <a:schemeClr val="hlink"/>
                </a:solidFill>
                <a:highlight>
                  <a:schemeClr val="lt1"/>
                </a:highlight>
                <a:hlinkClick r:id="rId6"/>
              </a:rPr>
              <a:t>wq23.org</a:t>
            </a:r>
            <a:r>
              <a:rPr lang="en" sz="1150">
                <a:solidFill>
                  <a:schemeClr val="dk1"/>
                </a:solidFill>
                <a:highlight>
                  <a:schemeClr val="lt1"/>
                </a:highlight>
              </a:rPr>
              <a:t> for vacant positions and more information on the LEC.</a:t>
            </a:r>
            <a:endParaRPr b="0" i="0" sz="1150" u="none" cap="none" strike="noStrike">
              <a:solidFill>
                <a:schemeClr val="dk1"/>
              </a:solidFill>
              <a:highlight>
                <a:schemeClr val="lt1"/>
              </a:highlight>
              <a:latin typeface="Arial"/>
              <a:ea typeface="Arial"/>
              <a:cs typeface="Arial"/>
              <a:sym typeface="Arial"/>
            </a:endParaRPr>
          </a:p>
        </p:txBody>
      </p:sp>
      <p:pic>
        <p:nvPicPr>
          <p:cNvPr id="133" name="Google Shape;133;g2f0f410f862_0_67"/>
          <p:cNvPicPr preferRelativeResize="0"/>
          <p:nvPr/>
        </p:nvPicPr>
        <p:blipFill rotWithShape="1">
          <a:blip r:embed="rId7">
            <a:alphaModFix/>
          </a:blip>
          <a:srcRect b="16341" l="4981" r="4782" t="16875"/>
          <a:stretch/>
        </p:blipFill>
        <p:spPr>
          <a:xfrm>
            <a:off x="354601" y="2791500"/>
            <a:ext cx="2996499" cy="2957078"/>
          </a:xfrm>
          <a:prstGeom prst="rect">
            <a:avLst/>
          </a:prstGeom>
          <a:noFill/>
          <a:ln>
            <a:noFill/>
          </a:ln>
        </p:spPr>
      </p:pic>
      <p:sp>
        <p:nvSpPr>
          <p:cNvPr id="134" name="Google Shape;134;g2f0f410f862_0_67"/>
          <p:cNvSpPr txBox="1"/>
          <p:nvPr/>
        </p:nvSpPr>
        <p:spPr>
          <a:xfrm>
            <a:off x="552450" y="704825"/>
            <a:ext cx="27528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1"/>
                </a:solidFill>
                <a:highlight>
                  <a:schemeClr val="lt1"/>
                </a:highlight>
              </a:rPr>
              <a:t>Do you attend all 3 lodge events. Winter Banquet, Spring Fellowship and Fall Fellowship. Would you like to attend them for a </a:t>
            </a:r>
            <a:r>
              <a:rPr lang="en" sz="1150">
                <a:solidFill>
                  <a:schemeClr val="dk1"/>
                </a:solidFill>
                <a:highlight>
                  <a:schemeClr val="lt1"/>
                </a:highlight>
              </a:rPr>
              <a:t>cheaper</a:t>
            </a:r>
            <a:r>
              <a:rPr lang="en" sz="1150">
                <a:solidFill>
                  <a:schemeClr val="dk1"/>
                </a:solidFill>
                <a:highlight>
                  <a:schemeClr val="lt1"/>
                </a:highlight>
              </a:rPr>
              <a:t> rate? Well if so Golden Kernel is just the thing for you. Sign up for all 3 big </a:t>
            </a:r>
            <a:r>
              <a:rPr lang="en" sz="1150">
                <a:solidFill>
                  <a:schemeClr val="dk1"/>
                </a:solidFill>
                <a:highlight>
                  <a:schemeClr val="lt1"/>
                </a:highlight>
              </a:rPr>
              <a:t>lodge</a:t>
            </a:r>
            <a:r>
              <a:rPr lang="en" sz="1150">
                <a:solidFill>
                  <a:schemeClr val="dk1"/>
                </a:solidFill>
                <a:highlight>
                  <a:schemeClr val="lt1"/>
                </a:highlight>
              </a:rPr>
              <a:t> events plus </a:t>
            </a:r>
            <a:r>
              <a:rPr lang="en" sz="1150">
                <a:solidFill>
                  <a:schemeClr val="dk1"/>
                </a:solidFill>
                <a:highlight>
                  <a:schemeClr val="lt1"/>
                </a:highlight>
              </a:rPr>
              <a:t>paying</a:t>
            </a:r>
            <a:r>
              <a:rPr lang="en" sz="1150">
                <a:solidFill>
                  <a:schemeClr val="dk1"/>
                </a:solidFill>
                <a:highlight>
                  <a:schemeClr val="lt1"/>
                </a:highlight>
              </a:rPr>
              <a:t> your dues now for a cheaper rate. You also get the coolest golden kernel pin. So </a:t>
            </a:r>
            <a:r>
              <a:rPr lang="en" sz="1150">
                <a:solidFill>
                  <a:schemeClr val="dk1"/>
                </a:solidFill>
                <a:highlight>
                  <a:schemeClr val="lt1"/>
                </a:highlight>
              </a:rPr>
              <a:t>don't</a:t>
            </a:r>
            <a:r>
              <a:rPr lang="en" sz="1150">
                <a:solidFill>
                  <a:schemeClr val="dk1"/>
                </a:solidFill>
                <a:highlight>
                  <a:schemeClr val="lt1"/>
                </a:highlight>
              </a:rPr>
              <a:t> miss this deal  sign up Now! </a:t>
            </a:r>
            <a:endParaRPr sz="1150">
              <a:solidFill>
                <a:schemeClr val="dk1"/>
              </a:solidFill>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2f0f410f862_0_82"/>
          <p:cNvPicPr preferRelativeResize="0"/>
          <p:nvPr/>
        </p:nvPicPr>
        <p:blipFill rotWithShape="1">
          <a:blip r:embed="rId3">
            <a:alphaModFix/>
          </a:blip>
          <a:srcRect b="0" l="0" r="0" t="0"/>
          <a:stretch/>
        </p:blipFill>
        <p:spPr>
          <a:xfrm>
            <a:off x="392475" y="9632200"/>
            <a:ext cx="6987450" cy="209550"/>
          </a:xfrm>
          <a:prstGeom prst="rect">
            <a:avLst/>
          </a:prstGeom>
          <a:noFill/>
          <a:ln>
            <a:noFill/>
          </a:ln>
        </p:spPr>
      </p:pic>
      <p:sp>
        <p:nvSpPr>
          <p:cNvPr id="140" name="Google Shape;140;g2f0f410f862_0_82"/>
          <p:cNvSpPr txBox="1"/>
          <p:nvPr/>
        </p:nvSpPr>
        <p:spPr>
          <a:xfrm>
            <a:off x="3741750" y="9272500"/>
            <a:ext cx="288900" cy="35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7</a:t>
            </a:r>
            <a:endParaRPr b="1" i="0" sz="1400" u="none" cap="none" strike="noStrike">
              <a:solidFill>
                <a:srgbClr val="000000"/>
              </a:solidFill>
              <a:latin typeface="Arial"/>
              <a:ea typeface="Arial"/>
              <a:cs typeface="Arial"/>
              <a:sym typeface="Arial"/>
            </a:endParaRPr>
          </a:p>
        </p:txBody>
      </p:sp>
      <p:sp>
        <p:nvSpPr>
          <p:cNvPr id="141" name="Google Shape;141;g2f0f410f862_0_82"/>
          <p:cNvSpPr txBox="1"/>
          <p:nvPr/>
        </p:nvSpPr>
        <p:spPr>
          <a:xfrm>
            <a:off x="3944602" y="9032797"/>
            <a:ext cx="35628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t/>
            </a:r>
            <a:endParaRPr b="0" i="1" sz="1100" u="none" cap="none" strike="noStrike">
              <a:solidFill>
                <a:srgbClr val="050505"/>
              </a:solidFill>
              <a:latin typeface="Arial"/>
              <a:ea typeface="Arial"/>
              <a:cs typeface="Arial"/>
              <a:sym typeface="Arial"/>
            </a:endParaRPr>
          </a:p>
        </p:txBody>
      </p:sp>
      <p:sp>
        <p:nvSpPr>
          <p:cNvPr id="142" name="Google Shape;142;g2f0f410f862_0_82"/>
          <p:cNvSpPr txBox="1"/>
          <p:nvPr/>
        </p:nvSpPr>
        <p:spPr>
          <a:xfrm>
            <a:off x="392471" y="391158"/>
            <a:ext cx="4965300" cy="40269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en">
                <a:solidFill>
                  <a:schemeClr val="dk1"/>
                </a:solidFill>
                <a:highlight>
                  <a:schemeClr val="lt1"/>
                </a:highlight>
              </a:rPr>
              <a:t>Red Arrow Rally (RAR)</a:t>
            </a:r>
            <a:endParaRPr b="1">
              <a:solidFill>
                <a:schemeClr val="dk1"/>
              </a:solidFill>
              <a:highlight>
                <a:schemeClr val="lt1"/>
              </a:highlight>
            </a:endParaRPr>
          </a:p>
          <a:p>
            <a:pPr indent="0" lvl="0" marL="0" rtl="0" algn="l">
              <a:spcBef>
                <a:spcPts val="0"/>
              </a:spcBef>
              <a:spcAft>
                <a:spcPts val="0"/>
              </a:spcAft>
              <a:buClr>
                <a:schemeClr val="dk1"/>
              </a:buClr>
              <a:buSzPts val="1400"/>
              <a:buFont typeface="Arial"/>
              <a:buNone/>
            </a:pPr>
            <a:r>
              <a:t/>
            </a:r>
            <a:endParaRPr sz="1150">
              <a:solidFill>
                <a:schemeClr val="dk1"/>
              </a:solidFill>
              <a:highlight>
                <a:schemeClr val="lt1"/>
              </a:highlight>
            </a:endParaRPr>
          </a:p>
          <a:p>
            <a:pPr indent="0" lvl="0" marL="0" rtl="0" algn="l">
              <a:spcBef>
                <a:spcPts val="0"/>
              </a:spcBef>
              <a:spcAft>
                <a:spcPts val="0"/>
              </a:spcAft>
              <a:buClr>
                <a:schemeClr val="dk1"/>
              </a:buClr>
              <a:buSzPts val="1400"/>
              <a:buFont typeface="Arial"/>
              <a:buNone/>
            </a:pPr>
            <a:r>
              <a:rPr lang="en" sz="1150">
                <a:solidFill>
                  <a:schemeClr val="dk1"/>
                </a:solidFill>
                <a:highlight>
                  <a:schemeClr val="lt1"/>
                </a:highlight>
              </a:rPr>
              <a:t>There was recently an event held at Loud Thunder Scout Reservation called Red Arrow Rally (RAR). Red Arrow Rally is similar to a camporee, but instead of all of the troops from a council, it’s all of the lodges from a section. Our section is G8, and roughly 150 arrowmen from across the section gathered to “Groove Through the Storm.” Some activities were basketry, dance lessons, bracelet making, cowboy action shooting, and blind fold tent pitching. Our very own lodge won the “Thunder-jack” award, a lodge vs lodge competition! Along with all the fun, there were also trainings available to learn more about the section and understand your personal role in the OA. If this all sounds super exciting, then you’re gonna be over the moon to hear that the next RAR will be held at your very own ISR NEXT YEAR! It sure will be a weekend to remember, and we’ll need all the help we can get to make it happen! Stay tuned for more info coming soon!</a:t>
            </a:r>
            <a:endParaRPr sz="1150">
              <a:solidFill>
                <a:schemeClr val="dk1"/>
              </a:solidFill>
              <a:highlight>
                <a:schemeClr val="lt1"/>
              </a:highlight>
            </a:endParaRPr>
          </a:p>
          <a:p>
            <a:pPr indent="0" lvl="0" marL="0" marR="0" rtl="0" algn="l">
              <a:lnSpc>
                <a:spcPct val="115000"/>
              </a:lnSpc>
              <a:spcBef>
                <a:spcPts val="0"/>
              </a:spcBef>
              <a:spcAft>
                <a:spcPts val="0"/>
              </a:spcAft>
              <a:buClr>
                <a:srgbClr val="000000"/>
              </a:buClr>
              <a:buSzPts val="1150"/>
              <a:buFont typeface="Arial"/>
              <a:buNone/>
            </a:pPr>
            <a:r>
              <a:t/>
            </a:r>
            <a:endParaRPr sz="1150">
              <a:solidFill>
                <a:schemeClr val="dk1"/>
              </a:solidFill>
              <a:highlight>
                <a:schemeClr val="lt1"/>
              </a:highlight>
            </a:endParaRPr>
          </a:p>
          <a:p>
            <a:pPr indent="457200" lvl="0" marL="0" marR="0" rtl="0" algn="l">
              <a:lnSpc>
                <a:spcPct val="115000"/>
              </a:lnSpc>
              <a:spcBef>
                <a:spcPts val="1200"/>
              </a:spcBef>
              <a:spcAft>
                <a:spcPts val="0"/>
              </a:spcAft>
              <a:buClr>
                <a:srgbClr val="000000"/>
              </a:buClr>
              <a:buSzPts val="1150"/>
              <a:buFont typeface="Arial"/>
              <a:buNone/>
            </a:pPr>
            <a:r>
              <a:t/>
            </a:r>
            <a:endParaRPr b="0" i="0" sz="1150" u="none" cap="none" strike="noStrike">
              <a:solidFill>
                <a:schemeClr val="dk1"/>
              </a:solidFill>
              <a:latin typeface="Arial"/>
              <a:ea typeface="Arial"/>
              <a:cs typeface="Arial"/>
              <a:sym typeface="Arial"/>
            </a:endParaRPr>
          </a:p>
        </p:txBody>
      </p:sp>
      <p:sp>
        <p:nvSpPr>
          <p:cNvPr id="143" name="Google Shape;143;g2f0f410f862_0_82"/>
          <p:cNvSpPr txBox="1"/>
          <p:nvPr/>
        </p:nvSpPr>
        <p:spPr>
          <a:xfrm>
            <a:off x="4214925" y="6804475"/>
            <a:ext cx="3165000" cy="223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
                <a:highlight>
                  <a:schemeClr val="lt1"/>
                </a:highlight>
              </a:rPr>
              <a:t>Lodge Dues</a:t>
            </a:r>
            <a:endParaRPr b="1">
              <a:highlight>
                <a:schemeClr val="lt1"/>
              </a:highlight>
            </a:endParaRPr>
          </a:p>
          <a:p>
            <a:pPr indent="0" lvl="0" marL="0" marR="0" rtl="0" algn="ctr">
              <a:lnSpc>
                <a:spcPct val="100000"/>
              </a:lnSpc>
              <a:spcBef>
                <a:spcPts val="0"/>
              </a:spcBef>
              <a:spcAft>
                <a:spcPts val="0"/>
              </a:spcAft>
              <a:buClr>
                <a:srgbClr val="000000"/>
              </a:buClr>
              <a:buSzPts val="1400"/>
              <a:buFont typeface="Arial"/>
              <a:buNone/>
            </a:pPr>
            <a:r>
              <a:t/>
            </a:r>
            <a:endParaRPr b="1">
              <a:highlight>
                <a:schemeClr val="lt1"/>
              </a:highlight>
            </a:endParaRPr>
          </a:p>
          <a:p>
            <a:pPr indent="0" lvl="0" marL="0" marR="0" rtl="0" algn="ctr">
              <a:lnSpc>
                <a:spcPct val="100000"/>
              </a:lnSpc>
              <a:spcBef>
                <a:spcPts val="0"/>
              </a:spcBef>
              <a:spcAft>
                <a:spcPts val="0"/>
              </a:spcAft>
              <a:buClr>
                <a:srgbClr val="000000"/>
              </a:buClr>
              <a:buSzPts val="1400"/>
              <a:buFont typeface="Arial"/>
              <a:buNone/>
            </a:pPr>
            <a:r>
              <a:rPr lang="en" sz="1150">
                <a:highlight>
                  <a:schemeClr val="lt1"/>
                </a:highlight>
              </a:rPr>
              <a:t>Do you love fun and fellowship? If so make sure to stay on top of your dues. Lodge dues are so important to </a:t>
            </a:r>
            <a:r>
              <a:rPr lang="en" sz="1150">
                <a:highlight>
                  <a:schemeClr val="lt1"/>
                </a:highlight>
              </a:rPr>
              <a:t>receive</a:t>
            </a:r>
            <a:r>
              <a:rPr lang="en" sz="1150">
                <a:highlight>
                  <a:schemeClr val="lt1"/>
                </a:highlight>
              </a:rPr>
              <a:t> </a:t>
            </a:r>
            <a:r>
              <a:rPr lang="en" sz="1150">
                <a:highlight>
                  <a:schemeClr val="lt1"/>
                </a:highlight>
              </a:rPr>
              <a:t>emails</a:t>
            </a:r>
            <a:r>
              <a:rPr lang="en" sz="1150">
                <a:highlight>
                  <a:schemeClr val="lt1"/>
                </a:highlight>
              </a:rPr>
              <a:t> and newsletters and to stay on top of all the fun. Make sure you stop by the website to pay your dues so you </a:t>
            </a:r>
            <a:r>
              <a:rPr lang="en" sz="1150">
                <a:highlight>
                  <a:schemeClr val="lt1"/>
                </a:highlight>
              </a:rPr>
              <a:t>don't</a:t>
            </a:r>
            <a:r>
              <a:rPr lang="en" sz="1150">
                <a:highlight>
                  <a:schemeClr val="lt1"/>
                </a:highlight>
              </a:rPr>
              <a:t> miss out on all </a:t>
            </a:r>
            <a:r>
              <a:rPr lang="en" sz="1150">
                <a:highlight>
                  <a:schemeClr val="lt1"/>
                </a:highlight>
              </a:rPr>
              <a:t>the</a:t>
            </a:r>
            <a:r>
              <a:rPr lang="en" sz="1150">
                <a:highlight>
                  <a:schemeClr val="lt1"/>
                </a:highlight>
              </a:rPr>
              <a:t> fun and fellowship. </a:t>
            </a:r>
            <a:endParaRPr sz="1150">
              <a:highlight>
                <a:schemeClr val="lt1"/>
              </a:highlight>
            </a:endParaRPr>
          </a:p>
          <a:p>
            <a:pPr indent="0" lvl="0" marL="0" marR="0" rtl="0" algn="l">
              <a:lnSpc>
                <a:spcPct val="115000"/>
              </a:lnSpc>
              <a:spcBef>
                <a:spcPts val="0"/>
              </a:spcBef>
              <a:spcAft>
                <a:spcPts val="0"/>
              </a:spcAft>
              <a:buClr>
                <a:schemeClr val="dk1"/>
              </a:buClr>
              <a:buSzPts val="1100"/>
              <a:buFont typeface="Arial"/>
              <a:buNone/>
            </a:pPr>
            <a:r>
              <a:t/>
            </a:r>
            <a:endParaRPr b="0" i="0" sz="1150" u="none" cap="none" strike="noStrike">
              <a:solidFill>
                <a:schemeClr val="dk1"/>
              </a:solidFill>
              <a:highlight>
                <a:srgbClr val="00FF00"/>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150" u="none" cap="none" strike="noStrike">
              <a:solidFill>
                <a:schemeClr val="dk1"/>
              </a:solidFill>
              <a:highlight>
                <a:schemeClr val="lt1"/>
              </a:highlight>
              <a:latin typeface="Arial"/>
              <a:ea typeface="Arial"/>
              <a:cs typeface="Arial"/>
              <a:sym typeface="Arial"/>
            </a:endParaRPr>
          </a:p>
        </p:txBody>
      </p:sp>
      <p:sp>
        <p:nvSpPr>
          <p:cNvPr id="144" name="Google Shape;144;g2f0f410f862_0_82"/>
          <p:cNvSpPr txBox="1"/>
          <p:nvPr/>
        </p:nvSpPr>
        <p:spPr>
          <a:xfrm>
            <a:off x="731250" y="6488175"/>
            <a:ext cx="3010500" cy="289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highlight>
                  <a:schemeClr val="lt1"/>
                </a:highlight>
                <a:latin typeface="Arial"/>
                <a:ea typeface="Arial"/>
                <a:cs typeface="Arial"/>
                <a:sym typeface="Arial"/>
              </a:rPr>
              <a:t>      Winter Banquet 202</a:t>
            </a:r>
            <a:r>
              <a:rPr b="1" lang="en">
                <a:highlight>
                  <a:schemeClr val="lt1"/>
                </a:highlight>
              </a:rPr>
              <a:t>6</a:t>
            </a:r>
            <a:r>
              <a:rPr b="1" i="0" lang="en" sz="1400" u="none" cap="none" strike="noStrike">
                <a:solidFill>
                  <a:srgbClr val="000000"/>
                </a:solidFill>
                <a:highlight>
                  <a:schemeClr val="lt1"/>
                </a:highlight>
                <a:latin typeface="Arial"/>
                <a:ea typeface="Arial"/>
                <a:cs typeface="Arial"/>
                <a:sym typeface="Arial"/>
              </a:rPr>
              <a:t>!</a:t>
            </a:r>
            <a:endParaRPr b="1" i="0" sz="1400" u="none" cap="none" strike="noStrike">
              <a:solidFill>
                <a:srgbClr val="000000"/>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highlight>
                <a:srgbClr val="00FF00"/>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lang="en" sz="1100">
                <a:solidFill>
                  <a:schemeClr val="dk1"/>
                </a:solidFill>
                <a:highlight>
                  <a:schemeClr val="lt1"/>
                </a:highlight>
              </a:rPr>
              <a:t>Winter banquet is coming up and you don’t want to miss out! Winter banquet is a fun time of fellowship with our whole lodge. During this time we eat food, give awards, and celebrate our year of service! There will also be a silent auction, trading post, vigil </a:t>
            </a:r>
            <a:r>
              <a:rPr lang="en" sz="1100">
                <a:solidFill>
                  <a:schemeClr val="dk1"/>
                </a:solidFill>
                <a:highlight>
                  <a:schemeClr val="lt1"/>
                </a:highlight>
              </a:rPr>
              <a:t>recognition</a:t>
            </a:r>
            <a:r>
              <a:rPr lang="en" sz="1100">
                <a:solidFill>
                  <a:schemeClr val="dk1"/>
                </a:solidFill>
                <a:highlight>
                  <a:schemeClr val="lt1"/>
                </a:highlight>
              </a:rPr>
              <a:t> and so much more. Winter Banquet is January 3 at Asmark Institute Training Center in Bloomington. Look for more information on </a:t>
            </a:r>
            <a:r>
              <a:rPr lang="en" sz="1100" u="sng">
                <a:solidFill>
                  <a:schemeClr val="hlink"/>
                </a:solidFill>
                <a:highlight>
                  <a:schemeClr val="lt1"/>
                </a:highlight>
                <a:hlinkClick r:id="rId4"/>
              </a:rPr>
              <a:t>wq23.org</a:t>
            </a:r>
            <a:r>
              <a:rPr lang="en" sz="1100">
                <a:solidFill>
                  <a:schemeClr val="dk1"/>
                </a:solidFill>
                <a:highlight>
                  <a:schemeClr val="lt1"/>
                </a:highlight>
              </a:rPr>
              <a:t> and register for Winter Banquet!</a:t>
            </a:r>
            <a:endParaRPr b="1" i="0" sz="1400" u="none" cap="none" strike="noStrike">
              <a:solidFill>
                <a:srgbClr val="000000"/>
              </a:solidFill>
              <a:highlight>
                <a:schemeClr val="lt1"/>
              </a:highlight>
              <a:latin typeface="Arial"/>
              <a:ea typeface="Arial"/>
              <a:cs typeface="Arial"/>
              <a:sym typeface="Arial"/>
            </a:endParaRPr>
          </a:p>
        </p:txBody>
      </p:sp>
      <p:sp>
        <p:nvSpPr>
          <p:cNvPr id="145" name="Google Shape;145;g2f0f410f862_0_82"/>
          <p:cNvSpPr txBox="1"/>
          <p:nvPr/>
        </p:nvSpPr>
        <p:spPr>
          <a:xfrm>
            <a:off x="478375" y="6026150"/>
            <a:ext cx="2233200" cy="354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i="1" lang="en" sz="1100">
                <a:solidFill>
                  <a:schemeClr val="dk1"/>
                </a:solidFill>
                <a:highlight>
                  <a:schemeClr val="lt1"/>
                </a:highlight>
              </a:rPr>
              <a:t>Ben J giving a speech</a:t>
            </a:r>
            <a:endParaRPr b="0" i="1" sz="1100" u="none" cap="none" strike="noStrike">
              <a:solidFill>
                <a:schemeClr val="dk1"/>
              </a:solidFill>
              <a:highlight>
                <a:schemeClr val="lt1"/>
              </a:highlight>
              <a:latin typeface="Arial"/>
              <a:ea typeface="Arial"/>
              <a:cs typeface="Arial"/>
              <a:sym typeface="Arial"/>
            </a:endParaRPr>
          </a:p>
        </p:txBody>
      </p:sp>
      <p:sp>
        <p:nvSpPr>
          <p:cNvPr id="146" name="Google Shape;146;g2f0f410f862_0_82"/>
          <p:cNvSpPr txBox="1"/>
          <p:nvPr/>
        </p:nvSpPr>
        <p:spPr>
          <a:xfrm>
            <a:off x="3886200" y="5707975"/>
            <a:ext cx="2233200" cy="7803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1" sz="1100" u="none" cap="none" strike="noStrike">
              <a:solidFill>
                <a:schemeClr val="dk1"/>
              </a:solidFill>
              <a:highlight>
                <a:schemeClr val="lt1"/>
              </a:highlight>
              <a:latin typeface="Arial"/>
              <a:ea typeface="Arial"/>
              <a:cs typeface="Arial"/>
              <a:sym typeface="Arial"/>
            </a:endParaRPr>
          </a:p>
        </p:txBody>
      </p:sp>
      <p:pic>
        <p:nvPicPr>
          <p:cNvPr id="147" name="Google Shape;147;g2f0f410f862_0_82"/>
          <p:cNvPicPr preferRelativeResize="0"/>
          <p:nvPr/>
        </p:nvPicPr>
        <p:blipFill>
          <a:blip r:embed="rId5">
            <a:alphaModFix/>
          </a:blip>
          <a:stretch>
            <a:fillRect/>
          </a:stretch>
        </p:blipFill>
        <p:spPr>
          <a:xfrm>
            <a:off x="5357771" y="902000"/>
            <a:ext cx="2109829" cy="2016775"/>
          </a:xfrm>
          <a:prstGeom prst="rect">
            <a:avLst/>
          </a:prstGeom>
          <a:noFill/>
          <a:ln>
            <a:noFill/>
          </a:ln>
        </p:spPr>
      </p:pic>
      <p:pic>
        <p:nvPicPr>
          <p:cNvPr id="148" name="Google Shape;148;g2f0f410f862_0_82"/>
          <p:cNvPicPr preferRelativeResize="0"/>
          <p:nvPr/>
        </p:nvPicPr>
        <p:blipFill>
          <a:blip r:embed="rId6">
            <a:alphaModFix/>
          </a:blip>
          <a:stretch>
            <a:fillRect/>
          </a:stretch>
        </p:blipFill>
        <p:spPr>
          <a:xfrm>
            <a:off x="4214925" y="3429001"/>
            <a:ext cx="2452939" cy="2568075"/>
          </a:xfrm>
          <a:prstGeom prst="rect">
            <a:avLst/>
          </a:prstGeom>
          <a:noFill/>
          <a:ln>
            <a:noFill/>
          </a:ln>
        </p:spPr>
      </p:pic>
      <p:pic>
        <p:nvPicPr>
          <p:cNvPr id="149" name="Google Shape;149;g2f0f410f862_0_82"/>
          <p:cNvPicPr preferRelativeResize="0"/>
          <p:nvPr/>
        </p:nvPicPr>
        <p:blipFill>
          <a:blip r:embed="rId7">
            <a:alphaModFix/>
          </a:blip>
          <a:stretch>
            <a:fillRect/>
          </a:stretch>
        </p:blipFill>
        <p:spPr>
          <a:xfrm>
            <a:off x="478375" y="3435226"/>
            <a:ext cx="2658265" cy="2568075"/>
          </a:xfrm>
          <a:prstGeom prst="rect">
            <a:avLst/>
          </a:prstGeom>
          <a:noFill/>
          <a:ln>
            <a:noFill/>
          </a:ln>
        </p:spPr>
      </p:pic>
      <p:sp>
        <p:nvSpPr>
          <p:cNvPr id="150" name="Google Shape;150;g2f0f410f862_0_82"/>
          <p:cNvSpPr txBox="1"/>
          <p:nvPr/>
        </p:nvSpPr>
        <p:spPr>
          <a:xfrm>
            <a:off x="4324800" y="6026150"/>
            <a:ext cx="2233200" cy="354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i="1" lang="en" sz="1100">
                <a:solidFill>
                  <a:schemeClr val="dk1"/>
                </a:solidFill>
                <a:highlight>
                  <a:schemeClr val="lt1"/>
                </a:highlight>
              </a:rPr>
              <a:t>Arrowman enjoying ziplining</a:t>
            </a:r>
            <a:endParaRPr b="0" i="1" sz="1100" u="none" cap="none" strike="noStrike">
              <a:solidFill>
                <a:schemeClr val="dk1"/>
              </a:solidFill>
              <a:highlight>
                <a:schemeClr val="lt1"/>
              </a:highlight>
              <a:latin typeface="Arial"/>
              <a:ea typeface="Arial"/>
              <a:cs typeface="Arial"/>
              <a:sym typeface="Arial"/>
            </a:endParaRPr>
          </a:p>
        </p:txBody>
      </p:sp>
      <p:sp>
        <p:nvSpPr>
          <p:cNvPr id="151" name="Google Shape;151;g2f0f410f862_0_82"/>
          <p:cNvSpPr txBox="1"/>
          <p:nvPr/>
        </p:nvSpPr>
        <p:spPr>
          <a:xfrm>
            <a:off x="5357775" y="2958764"/>
            <a:ext cx="2414700" cy="3540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i="1" lang="en" sz="1100">
                <a:solidFill>
                  <a:schemeClr val="dk1"/>
                </a:solidFill>
                <a:highlight>
                  <a:schemeClr val="lt1"/>
                </a:highlight>
              </a:rPr>
              <a:t>Arrowman participating in archery</a:t>
            </a:r>
            <a:endParaRPr b="0" i="1" sz="11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f0f410f862_0_95"/>
          <p:cNvSpPr/>
          <p:nvPr/>
        </p:nvSpPr>
        <p:spPr>
          <a:xfrm>
            <a:off x="2530175" y="1990725"/>
            <a:ext cx="743100" cy="34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
        <p:nvSpPr>
          <p:cNvPr id="157" name="Google Shape;157;g2f0f410f862_0_95"/>
          <p:cNvSpPr/>
          <p:nvPr/>
        </p:nvSpPr>
        <p:spPr>
          <a:xfrm>
            <a:off x="2854025" y="1905000"/>
            <a:ext cx="375300" cy="123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f0f410f862_0_95"/>
          <p:cNvSpPr/>
          <p:nvPr/>
        </p:nvSpPr>
        <p:spPr>
          <a:xfrm>
            <a:off x="2368250" y="2209800"/>
            <a:ext cx="162000" cy="209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 name="Google Shape;159;g2f0f410f862_0_95"/>
          <p:cNvPicPr preferRelativeResize="0"/>
          <p:nvPr/>
        </p:nvPicPr>
        <p:blipFill rotWithShape="1">
          <a:blip r:embed="rId3">
            <a:alphaModFix/>
          </a:blip>
          <a:srcRect b="0" l="0" r="0" t="0"/>
          <a:stretch/>
        </p:blipFill>
        <p:spPr>
          <a:xfrm>
            <a:off x="392475" y="9567925"/>
            <a:ext cx="6987450" cy="209550"/>
          </a:xfrm>
          <a:prstGeom prst="rect">
            <a:avLst/>
          </a:prstGeom>
          <a:noFill/>
          <a:ln>
            <a:noFill/>
          </a:ln>
        </p:spPr>
      </p:pic>
      <p:pic>
        <p:nvPicPr>
          <p:cNvPr id="160" name="Google Shape;160;g2f0f410f862_0_95"/>
          <p:cNvPicPr preferRelativeResize="0"/>
          <p:nvPr/>
        </p:nvPicPr>
        <p:blipFill rotWithShape="1">
          <a:blip r:embed="rId4">
            <a:alphaModFix/>
          </a:blip>
          <a:srcRect b="0" l="0" r="0" t="0"/>
          <a:stretch/>
        </p:blipFill>
        <p:spPr>
          <a:xfrm>
            <a:off x="252200" y="296725"/>
            <a:ext cx="4057650" cy="1085850"/>
          </a:xfrm>
          <a:prstGeom prst="rect">
            <a:avLst/>
          </a:prstGeom>
          <a:noFill/>
          <a:ln>
            <a:noFill/>
          </a:ln>
        </p:spPr>
      </p:pic>
      <p:pic>
        <p:nvPicPr>
          <p:cNvPr id="161" name="Google Shape;161;g2f0f410f862_0_95"/>
          <p:cNvPicPr preferRelativeResize="0"/>
          <p:nvPr/>
        </p:nvPicPr>
        <p:blipFill rotWithShape="1">
          <a:blip r:embed="rId5">
            <a:alphaModFix/>
          </a:blip>
          <a:srcRect b="0" l="0" r="0" t="0"/>
          <a:stretch/>
        </p:blipFill>
        <p:spPr>
          <a:xfrm>
            <a:off x="3049088" y="5454413"/>
            <a:ext cx="2151125" cy="688350"/>
          </a:xfrm>
          <a:prstGeom prst="rect">
            <a:avLst/>
          </a:prstGeom>
          <a:noFill/>
          <a:ln>
            <a:noFill/>
          </a:ln>
        </p:spPr>
      </p:pic>
      <p:pic>
        <p:nvPicPr>
          <p:cNvPr id="162" name="Google Shape;162;g2f0f410f862_0_95"/>
          <p:cNvPicPr preferRelativeResize="0"/>
          <p:nvPr/>
        </p:nvPicPr>
        <p:blipFill rotWithShape="1">
          <a:blip r:embed="rId6">
            <a:alphaModFix/>
          </a:blip>
          <a:srcRect b="0" l="0" r="0" t="0"/>
          <a:stretch/>
        </p:blipFill>
        <p:spPr>
          <a:xfrm>
            <a:off x="663563" y="5557113"/>
            <a:ext cx="2010852" cy="482936"/>
          </a:xfrm>
          <a:prstGeom prst="rect">
            <a:avLst/>
          </a:prstGeom>
          <a:noFill/>
          <a:ln>
            <a:noFill/>
          </a:ln>
        </p:spPr>
      </p:pic>
      <p:sp>
        <p:nvSpPr>
          <p:cNvPr id="163" name="Google Shape;163;g2f0f410f862_0_95"/>
          <p:cNvSpPr txBox="1"/>
          <p:nvPr/>
        </p:nvSpPr>
        <p:spPr>
          <a:xfrm>
            <a:off x="3125300" y="6099388"/>
            <a:ext cx="10683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@wq23oa</a:t>
            </a:r>
            <a:endParaRPr b="0" i="0" sz="1400" u="none" cap="none" strike="noStrike">
              <a:solidFill>
                <a:srgbClr val="000000"/>
              </a:solidFill>
              <a:latin typeface="Arial"/>
              <a:ea typeface="Arial"/>
              <a:cs typeface="Arial"/>
              <a:sym typeface="Arial"/>
            </a:endParaRPr>
          </a:p>
        </p:txBody>
      </p:sp>
      <p:sp>
        <p:nvSpPr>
          <p:cNvPr id="164" name="Google Shape;164;g2f0f410f862_0_95"/>
          <p:cNvSpPr txBox="1"/>
          <p:nvPr/>
        </p:nvSpPr>
        <p:spPr>
          <a:xfrm>
            <a:off x="663575" y="6099400"/>
            <a:ext cx="21510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facebook.com/wq23oa</a:t>
            </a:r>
            <a:endParaRPr b="0" i="0" sz="1400" u="none" cap="none" strike="noStrike">
              <a:solidFill>
                <a:srgbClr val="000000"/>
              </a:solidFill>
              <a:latin typeface="Arial"/>
              <a:ea typeface="Arial"/>
              <a:cs typeface="Arial"/>
              <a:sym typeface="Arial"/>
            </a:endParaRPr>
          </a:p>
        </p:txBody>
      </p:sp>
      <p:pic>
        <p:nvPicPr>
          <p:cNvPr id="165" name="Google Shape;165;g2f0f410f862_0_95"/>
          <p:cNvPicPr preferRelativeResize="0"/>
          <p:nvPr/>
        </p:nvPicPr>
        <p:blipFill rotWithShape="1">
          <a:blip r:embed="rId3">
            <a:alphaModFix/>
          </a:blip>
          <a:srcRect b="0" l="0" r="0" t="0"/>
          <a:stretch/>
        </p:blipFill>
        <p:spPr>
          <a:xfrm>
            <a:off x="252200" y="6669163"/>
            <a:ext cx="6987450" cy="209550"/>
          </a:xfrm>
          <a:prstGeom prst="rect">
            <a:avLst/>
          </a:prstGeom>
          <a:noFill/>
          <a:ln>
            <a:noFill/>
          </a:ln>
        </p:spPr>
      </p:pic>
      <p:sp>
        <p:nvSpPr>
          <p:cNvPr id="166" name="Google Shape;166;g2f0f410f862_0_95"/>
          <p:cNvSpPr txBox="1"/>
          <p:nvPr/>
        </p:nvSpPr>
        <p:spPr>
          <a:xfrm>
            <a:off x="3292850" y="7347525"/>
            <a:ext cx="4261200" cy="10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Check out the Lodge website: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Arial"/>
                <a:ea typeface="Arial"/>
                <a:cs typeface="Arial"/>
                <a:sym typeface="Arial"/>
              </a:rPr>
              <a:t>www.wq23.org</a:t>
            </a:r>
            <a:endParaRPr b="1" i="0" sz="3000" u="none" cap="none" strike="noStrike">
              <a:solidFill>
                <a:srgbClr val="000000"/>
              </a:solidFill>
              <a:latin typeface="Arial"/>
              <a:ea typeface="Arial"/>
              <a:cs typeface="Arial"/>
              <a:sym typeface="Arial"/>
            </a:endParaRPr>
          </a:p>
        </p:txBody>
      </p:sp>
      <p:sp>
        <p:nvSpPr>
          <p:cNvPr id="167" name="Google Shape;167;g2f0f410f862_0_95"/>
          <p:cNvSpPr txBox="1"/>
          <p:nvPr/>
        </p:nvSpPr>
        <p:spPr>
          <a:xfrm>
            <a:off x="5854425" y="233550"/>
            <a:ext cx="1525500" cy="10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NON-PROFIT ORG</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U.S. Postage</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PAID</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Peoria, IL</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Permit No.611</a:t>
            </a:r>
            <a:endParaRPr b="0" i="0" sz="1200" u="none" cap="none" strike="noStrike">
              <a:solidFill>
                <a:srgbClr val="000000"/>
              </a:solidFill>
              <a:latin typeface="Arial"/>
              <a:ea typeface="Arial"/>
              <a:cs typeface="Arial"/>
              <a:sym typeface="Arial"/>
            </a:endParaRPr>
          </a:p>
        </p:txBody>
      </p:sp>
      <p:pic>
        <p:nvPicPr>
          <p:cNvPr id="168" name="Google Shape;168;g2f0f410f862_0_95"/>
          <p:cNvPicPr preferRelativeResize="0"/>
          <p:nvPr/>
        </p:nvPicPr>
        <p:blipFill rotWithShape="1">
          <a:blip r:embed="rId7">
            <a:alphaModFix/>
          </a:blip>
          <a:srcRect b="0" l="0" r="0" t="0"/>
          <a:stretch/>
        </p:blipFill>
        <p:spPr>
          <a:xfrm>
            <a:off x="5511200" y="5430471"/>
            <a:ext cx="782899" cy="782350"/>
          </a:xfrm>
          <a:prstGeom prst="rect">
            <a:avLst/>
          </a:prstGeom>
          <a:noFill/>
          <a:ln>
            <a:noFill/>
          </a:ln>
        </p:spPr>
      </p:pic>
      <p:sp>
        <p:nvSpPr>
          <p:cNvPr id="169" name="Google Shape;169;g2f0f410f862_0_95"/>
          <p:cNvSpPr txBox="1"/>
          <p:nvPr/>
        </p:nvSpPr>
        <p:spPr>
          <a:xfrm>
            <a:off x="5434725" y="6251800"/>
            <a:ext cx="1068300" cy="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@wq23oa</a:t>
            </a:r>
            <a:endParaRPr b="0" i="0" sz="1400" u="none" cap="none" strike="noStrike">
              <a:solidFill>
                <a:srgbClr val="000000"/>
              </a:solidFill>
              <a:latin typeface="Arial"/>
              <a:ea typeface="Arial"/>
              <a:cs typeface="Arial"/>
              <a:sym typeface="Arial"/>
            </a:endParaRPr>
          </a:p>
        </p:txBody>
      </p:sp>
      <p:sp>
        <p:nvSpPr>
          <p:cNvPr id="170" name="Google Shape;170;g2f0f410f862_0_95"/>
          <p:cNvSpPr txBox="1"/>
          <p:nvPr/>
        </p:nvSpPr>
        <p:spPr>
          <a:xfrm>
            <a:off x="1804225" y="1319250"/>
            <a:ext cx="2505600" cy="3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Address Service Requested</a:t>
            </a:r>
            <a:endParaRPr b="0" i="0" sz="1400" u="none" cap="none" strike="noStrike">
              <a:solidFill>
                <a:srgbClr val="000000"/>
              </a:solidFill>
              <a:latin typeface="Arial"/>
              <a:ea typeface="Arial"/>
              <a:cs typeface="Arial"/>
              <a:sym typeface="Arial"/>
            </a:endParaRPr>
          </a:p>
        </p:txBody>
      </p:sp>
      <p:pic>
        <p:nvPicPr>
          <p:cNvPr id="171" name="Google Shape;171;g2f0f410f862_0_95"/>
          <p:cNvPicPr preferRelativeResize="0"/>
          <p:nvPr/>
        </p:nvPicPr>
        <p:blipFill rotWithShape="1">
          <a:blip r:embed="rId8">
            <a:alphaModFix/>
          </a:blip>
          <a:srcRect b="0" l="15762" r="16205" t="0"/>
          <a:stretch/>
        </p:blipFill>
        <p:spPr>
          <a:xfrm>
            <a:off x="525063" y="7038850"/>
            <a:ext cx="2958723" cy="2117427"/>
          </a:xfrm>
          <a:prstGeom prst="rect">
            <a:avLst/>
          </a:prstGeom>
          <a:noFill/>
          <a:ln cap="flat" cmpd="sng" w="9525">
            <a:solidFill>
              <a:schemeClr val="dk1"/>
            </a:solidFill>
            <a:prstDash val="solid"/>
            <a:round/>
            <a:headEnd len="sm" w="sm" type="none"/>
            <a:tailEnd len="sm" w="sm" type="none"/>
          </a:ln>
        </p:spPr>
      </p:pic>
      <p:sp>
        <p:nvSpPr>
          <p:cNvPr id="172" name="Google Shape;172;g2f0f410f862_0_95"/>
          <p:cNvSpPr txBox="1"/>
          <p:nvPr/>
        </p:nvSpPr>
        <p:spPr>
          <a:xfrm>
            <a:off x="3760375" y="8271800"/>
            <a:ext cx="3694200" cy="108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600" u="none" cap="none" strike="noStrike">
                <a:solidFill>
                  <a:srgbClr val="000000"/>
                </a:solidFill>
                <a:latin typeface="Arial"/>
                <a:ea typeface="Arial"/>
                <a:cs typeface="Arial"/>
                <a:sym typeface="Arial"/>
              </a:rPr>
              <a:t>Renew your membership to receive future issues of the Arrow &amp; other Lodge information!</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